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Lst>
  <p:sldSz cy="5143500" cx="9144000"/>
  <p:notesSz cx="6858000" cy="9144000"/>
  <p:embeddedFontLst>
    <p:embeddedFont>
      <p:font typeface="Montserrat"/>
      <p:regular r:id="rId100"/>
      <p:bold r:id="rId101"/>
      <p:italic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E6CB18-3C50-4919-8D62-79D62DB586FE}">
  <a:tblStyle styleId="{4DE6CB18-3C50-4919-8D62-79D62DB586F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font" Target="fonts/Montserrat-boldItalic.fntdata"/><Relationship Id="rId102" Type="http://schemas.openxmlformats.org/officeDocument/2006/relationships/font" Target="fonts/Montserrat-italic.fntdata"/><Relationship Id="rId101" Type="http://schemas.openxmlformats.org/officeDocument/2006/relationships/font" Target="fonts/Montserrat-bold.fntdata"/><Relationship Id="rId100" Type="http://schemas.openxmlformats.org/officeDocument/2006/relationships/font" Target="fonts/Montserrat-regular.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c3cbf51df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c3cbf51df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a253361f5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a253361f5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253361f5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253361f5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a253361f5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a253361f5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253361f5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253361f5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a253361f5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a253361f5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253361f5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a253361f5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253361f5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a253361f5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a253361f5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a253361f5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a253361f5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a253361f5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a253361f5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a253361f5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c3cbf51df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9c3cbf51df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253361f5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a253361f5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chemeClr val="dk1"/>
                </a:solidFill>
                <a:latin typeface="Montserrat"/>
                <a:ea typeface="Montserrat"/>
                <a:cs typeface="Montserrat"/>
                <a:sym typeface="Montserrat"/>
              </a:rPr>
              <a:t>comienza con </a:t>
            </a:r>
            <a:r>
              <a:rPr b="1" lang="en" sz="1800">
                <a:solidFill>
                  <a:schemeClr val="dk1"/>
                </a:solidFill>
                <a:latin typeface="Montserrat"/>
                <a:ea typeface="Montserrat"/>
                <a:cs typeface="Montserrat"/>
                <a:sym typeface="Montserrat"/>
              </a:rPr>
              <a:t>una pregunta empresarial de gestión del talento</a:t>
            </a:r>
            <a:r>
              <a:rPr lang="en" sz="1800">
                <a:solidFill>
                  <a:schemeClr val="dk1"/>
                </a:solidFill>
                <a:latin typeface="Montserrat"/>
                <a:ea typeface="Montserrat"/>
                <a:cs typeface="Montserrat"/>
                <a:sym typeface="Montserrat"/>
              </a:rPr>
              <a:t> (por ejemplo, a quién debería atraer, adquirir, desarrollar, promover o retener) e integra datos de talento internos y externos (esto se refiere a datos disponibles públicamente, datos de la empresa, y datos del mercado laboral) para hacer una predicción sobre los comportamientos y acciones de la fuerza laboral en toda la organización, y le permite realizar un seguimiento de los resultados.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a253361f5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a253361f5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a253361f5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a253361f5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a253361f5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a253361f5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a253361f5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a253361f5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a253361f57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a253361f5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En una organización como la NASA, donde se necesitan habilidades específicas en ciencia de datos y el conocimiento cambia constantemente a medida que avanza la tecnología, encontrar talento que encaje es una tarea desafiante.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Al crear una base de datos de mapeo de talentos utilizando la tecnología Neo4j, la NASA crea gráficos de conocimiento para mostrar las relaciones entre personas, habilidades y proyectos. Estos gráficos permiten a la NASA identificar las habilidades, conocimientos, capacidades y tecnología específicos dentro de un puesto de trabajo y luego traducirlos a un empleado, sus proyectos y su capacitación.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Por ejemplo, con la formación de los empleados, se debe aprender un conocimiento. Esto requiere que se desarrolle una habilidad, y para adquirir esa habilidad se deben realizar ciertos ejercicios o tareas que permitan al empleado dominar esa habilidad o habilidades. Esto permite a la NASA identificar el "ADN" de una ocupación, brinda a los empleados la oportunidad de desarrollar o cambiar de carrera y ayuda a la NASA a alinear mejor a su gente en toda la organización.</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a253361f5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a253361f5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253361f5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a253361f5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a253361f5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a253361f5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a253361f5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a253361f5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c3cbf51df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9c3cbf51df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a253361f57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a253361f5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253361f5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253361f5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253361f5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a253361f5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a253361f5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a253361f5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a253361f57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a253361f5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a253361f5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a253361f57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253361f5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a253361f5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a253361f57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a253361f57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a253361f57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a253361f5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a253361f57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a253361f57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a253361f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a253361f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253361f57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a253361f57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a253361f57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a253361f57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a253361f57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a253361f57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a253361f57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a253361f57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a253361f57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a253361f57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253361f57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a253361f57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a253361f57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a253361f57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a253361f57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a253361f57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a253361f57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a253361f57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a253361f5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a253361f5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a253361f5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a253361f5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a253361f57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a253361f57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a253361f57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a253361f57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a253361f57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a253361f57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a253361f57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a253361f57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253361f57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a253361f57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a253361f57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a253361f57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a253361f57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a253361f57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a253361f57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a253361f57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a253361f57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a253361f5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a253361f57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a253361f57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a253361f5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a253361f5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a253361f57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a253361f5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a253361f57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a253361f5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a253361f57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a253361f57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a253361f57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a253361f57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a253361f57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a253361f57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86% of recruiters say that ATS platforms helped them improve their time-to-hire.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a253361f57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a253361f57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a253361f57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a253361f57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a253361f57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a253361f57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a253361f57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a253361f57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a253361f57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a253361f57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253361f5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a253361f5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a253361f57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a253361f57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a253361f57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a253361f57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a253361f57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a253361f57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a253361f57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a253361f57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a253361f57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a253361f57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a253361f57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a253361f57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El profesor de gestión de UC Berkeley, Morten Hansen, en su libro Great at Work de 2018, define el propósito de esta manera: “Tienes un sentido de propósito cuando haces contribuciones valiosas a otros (individuos y organizaciones) o a la sociedad que consideras personalmente significativas y que no No hace daño a nadie”.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Nuestro propósito es un reflejo de nuestros valores fundamentales y nos sentimos más decididos en el trabajo cuando nuestros comportamientos y decisiones cotidianos están alineados con esos valores. Como individuos, aportar más pasión y propósito al trabajo puede significar afirmarnos al formular y realizar nuestras tareas diarias (conectando lo que hacemos con lo que creemos y lo que nos importa) en lugar de abrazar pasivamente el status quo. Por ejemplo, si valoras la igualdad y la diversidad, puedes esforzarte en colaborar con personas de orígenes diferentes al tuyo.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Los líderes pueden verse tentados a utilizar incentivos financieros para tratar de inculcar más propósito a sus empleados, pero probablemente no funcione. En su libro Payoff, el economista conductual Dan Ariely revela que las bonificaciones en efectivo sólo llegan hasta cierto punto; Sus estudios sugieren que lo que realmente anhelamos son incentivos intrínsecos como el aprecio y el logro de un progreso significativo. Como explica el profesor de Swarthmore, Barry Schwartz, queremos ver cómo nuestro progreso está vinculado a un impacto significativo, importante y autotrascendente en el mundo.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 nivel de organización, la empresa minorista de actividades al aire libre de la Patagonia inculca valores fundamentales de conservación y familia en su cultura laboral al obtener materiales ambientalmente racionales para sus productos, desalentar las compras excesivas en sus campañas de marketing y brindar cuidado infantil en el lugar y retorno flexible. -Horarios de trabajo para nuevos padres. Si está en una posición de influencia, puede promover un propósito haciendo explícitos los valores fundamentales en el lugar de trabajo e implementando políticas que alineen las experiencias cotidianas de las personas con los valores fundamentales.</a:t>
            </a:r>
            <a:endParaRPr/>
          </a:p>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a253361f57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a253361f57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¿En general disfrutas tu trabajo? ¿Eres parte de las decisiones sobre qué, cuándo y cómo haces las cosas en el trabajo? ¿Con qué frecuencia sientes curiosidad o estás profundamente inmerso y pierdes la noción del tiempo mientras trabajas? ¿Sientes que puedes ser eficaz y hacer las cosas?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Según informes recientes, la mayoría de los trabajadores de todo el mundo dice no a preguntas como estas, lo que indica que el compromiso en el trabajo es preocupantemente bajo.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Hay tres formas principales de aumentar el compromiso en el trabajo. Primero, agregue algo de alegría, creatividad y ligereza, como lo hace Southwest Airlines. La empresa se ha ganado la reputación de priorizar la diversión; por ejemplo, se invita a los empleados a infundir humor y entusiasmo en los anuncios de vuelos de rutina.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En segundo lugar, dar a las personas más propiedad sobre su agenda diaria, sus tareas y su desarrollo profesional, y generar oportunidades para aprender y crecer. Los nuevos empleados de Logitech, Zappos y Davita participan en eventos de incorporación de varios días que incluyen actividades sociales divertidas y “elaboración del trabajo”, un ejercicio para reflexionar sobre sus fortalezas personales y las dimensiones colaborativas de su trabajo, e imaginar el trabajo más adecuado y apropiado. Experiencia laboral desafiante, colegiada y centrada en el crecimiento. Por ejemplo, un empleado que obtiene una puntuación alta en entusiasmo podría encargarse de organizar actividades de formación de equipos para los empleados.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Finalmente, adopte un horario menos draconiano y agitado y deje espacio para la experiencia inmersiva y sin noción del flujo en el trabajo. Para lograrlo, algunas empresas se están alejando de la típica agenda hiperactiva, multitarea, siempre disponible, cargada de notificaciones de dispositivos y saturada de reuniones, y al mismo tiempo fomentan el tiempo de inactividad fuera del trabajo. Algunos incluso están prohibiendo los correos electrónicos relacionados con el trabajo fuera del horario laboral para ayudar a las personas a relajarse y recuperarse, y para mantenerlas frescas durante períodos ininterrumpidos de “trabajo profundo” en el trabajo.</a:t>
            </a:r>
            <a:endParaRPr/>
          </a:p>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a253361f57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a253361f57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La capacidad de manejar, adaptarse y aprender productivamente de los reveses, fracasos y decepciones es fundamental para la felicidad general en el trabajo. La resiliencia no significa tratar de prevenir dificultades, reprimir el estrés o evitar la confrontación; significa ser capaz de gestionar los desafíos en el trabajo con autenticidad y gracia.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Para fortalecer su propia resiliencia en el trabajo, quizás la técnica más prometedora sea mejorar la conciencia en tiempo real, en el momento o la atención plena. La atención plena puede ser un punto de partida para revisar nuestros hábitos aprendidos de autocrítica o culpar a los demás, o de preocuparnos por disgustos pasados o futuros, que dificultan la gestión de momentos difíciles en el trabajo. Las empresas pueden integrar la atención plena en su clima general, como lo ha hecho Adobe con Project Breathe.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Otra forma de reforzar la resiliencia en el trabajo es ser auténtico, es decir, aportar lo mejor de sí mismo al trabajo, como lo demuestran el trabajo pionero de Tina Opie en Babson College y la investigación en Google. Ser fieles a nosotros mismos en el trabajo elimina el estrés de actuar superficialmente o pretender sentir emociones que no sientes.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La resiliencia en el trabajo también está ligada al éxito en desconectarse del trabajo. Eso significa tomarse un tiempo para recuperarse y realizar actividades de bienestar restaurativas, no relacionadas con el trabajo, sociales, creativas y tal vez caritativas, tanto a diario como durante vacaciones tranquilas.</a:t>
            </a:r>
            <a:endParaRPr/>
          </a:p>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a253361f57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2a253361f57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Finalmente, somos más felices en el trabajo cuando aprovechamos nuestra tendencia innata hacia la bondad: orientando nuestros pensamientos, sentimientos y acciones hacia el cuidado de los demás y los vínculos sociales de apoyo genuino. Ser amable en el trabajo implica tratar a los demás con dignidad y respeto, mostrar empatía y compasión, practicar la gratitud y gestionar los conflictos de forma constructiva.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La bondad en el trabajo comienza con el civismo, como se describe en el libro Mastering Civility de la profesora de Georgetown Christine Porath; ser cívico significa generar confianza; compartir recursos, comentarios y crédito; y ser un buen oyente. Para los líderes, las habilidades de civismo son fundamentales para evitar la influencia corruptora de ganar poder.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El siguiente paso hacia la bondad en el trabajo es practicar estados "prosociales" como la empatía, la compasión y la gratitud. La empatía es la base para comprender a otras personas y guía las decisiones cooperativas y el trabajo en equipo eficaz. Según el profesor de Northeastern, David DeSteno, la compasión y la gratitud no sólo aumentan la bondad, sino que también ayudan a las personas a alcanzar sus objetivos en el trabajo.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¿Qué sucede cuando las relaciones laborales tienen problemas? Las investigaciones muestran que disculparse, a menudo considerado un signo de debilidad, es bueno para la confianza y, a su vez, la felicidad en el trabajo. Las disculpas inspiran un mayor respeto y compromiso en las personas que lo rodean y hacen que las organizaciones se recuperen mejor de los contratiempos.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Hoy en día, todavía enfrentamos niveles sorprendentemente altos de aburrimiento, desconexión, estrés crónico, rotación e incluso cinismo, una realidad que mis padres conocían muy bien. Pero creo en un tipo diferente de vida laboral y no estoy solo. Los millennials coinciden en que la felicidad en el trabajo, como la felicidad en la vida, es una aspiración humana básica y, por tanto, el beneficio más atractivo que puede ofrecer un lugar de trabajo. Y las investigaciones muestran que la felicidad en el trabajo es esencial para el éxito organizacional, totalmente posible de fomentar y que bien vale la inversión y el esfuerzo.</a:t>
            </a:r>
            <a:endParaRPr/>
          </a:p>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a253361f57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2a253361f57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a253361f5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a253361f5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a253361f57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a253361f57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a253361f57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2a253361f57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 Positive Emotions</a:t>
            </a:r>
            <a:r>
              <a:rPr lang="en">
                <a:solidFill>
                  <a:schemeClr val="dk1"/>
                </a:solidFill>
              </a:rPr>
              <a:t>: Leaders can promote positive emotions by fostering a positive and supportive work culture. This can be achieved through acts of appreciation, recognition and encouragement.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¿Estamos reconociendo el trabajo de las personas que trabajan con nosotras? ¿Damos palabras de apreciación y apoyo a nuestros equipos?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r>
              <a:rPr b="1" lang="en">
                <a:solidFill>
                  <a:schemeClr val="dk1"/>
                </a:solidFill>
              </a:rPr>
              <a:t>Engagement</a:t>
            </a:r>
            <a:r>
              <a:rPr lang="en">
                <a:solidFill>
                  <a:schemeClr val="dk1"/>
                </a:solidFill>
              </a:rPr>
              <a:t>: Leaders play a crucial role in facilitating employee engagement, fulfillment and enjoyment at work. They can provide opportunities for challenging and meaningful work, encourage autonomy and creativity and help ensure that employees' strengths are utilized effectively.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¿Cuánta autonomía le damos a las personas de nuestra empresa?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r>
              <a:rPr b="1" lang="en">
                <a:solidFill>
                  <a:schemeClr val="dk1"/>
                </a:solidFill>
              </a:rPr>
              <a:t>Relationships</a:t>
            </a:r>
            <a:r>
              <a:rPr lang="en">
                <a:solidFill>
                  <a:schemeClr val="dk1"/>
                </a:solidFill>
              </a:rPr>
              <a:t>: Leaders can create an environment that nurtures positive relationships among team members. They can foster collaboration, trust and open communication. By encouraging a sense of community and belonging, leaders contribute to the development of strong interpersonal connections within the team.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¿Cómo son las relaciones dentro de nuestra organización? ¿Hay silos? ¿Hay chismes o radiopasillo?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r>
              <a:rPr b="1" lang="en">
                <a:solidFill>
                  <a:schemeClr val="dk1"/>
                </a:solidFill>
              </a:rPr>
              <a:t>Meaning</a:t>
            </a:r>
            <a:r>
              <a:rPr lang="en">
                <a:solidFill>
                  <a:schemeClr val="dk1"/>
                </a:solidFill>
              </a:rPr>
              <a:t>: Leaders can help employees find meaning in their work by aligning organizational goals and values with individual dreams and desires. They can communicate a compelling vision and purpose, connecting employees' contributions to a larger cause.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¿Tenemos una visión y propósito claro de la empresa? ¿Se la comunicamos a toda la empresa?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r>
              <a:rPr b="1" lang="en">
                <a:solidFill>
                  <a:schemeClr val="dk1"/>
                </a:solidFill>
              </a:rPr>
              <a:t>Accomplishment</a:t>
            </a:r>
            <a:r>
              <a:rPr lang="en">
                <a:solidFill>
                  <a:schemeClr val="dk1"/>
                </a:solidFill>
              </a:rPr>
              <a:t>: Leaders can support their team members' accomplishments and sense of mastery by setting clear goals, providing feedback and resources and celebrating achievements.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¿Establecemos objetivos claros, damos retroalimentación y celebramos logros?</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a253361f57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a253361f57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t>
            </a:r>
            <a:r>
              <a:rPr b="1" lang="en">
                <a:solidFill>
                  <a:schemeClr val="dk1"/>
                </a:solidFill>
              </a:rPr>
              <a:t> Positive Emotions</a:t>
            </a:r>
            <a:r>
              <a:rPr lang="en">
                <a:solidFill>
                  <a:schemeClr val="dk1"/>
                </a:solidFill>
              </a:rPr>
              <a:t>: Leaders can promote positive emotions by fostering a positive and supportive work culture. This can be achieved through acts of appreciation, recognition and encouragement.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¿Estamos reconociendo el trabajo de las personas que trabajan con nosotras? ¿Damos palabras de apreciación y apoyo a nuestros equipos?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Engagement</a:t>
            </a:r>
            <a:r>
              <a:rPr lang="en">
                <a:solidFill>
                  <a:schemeClr val="dk1"/>
                </a:solidFill>
              </a:rPr>
              <a:t>: Leaders play a crucial role in facilitating employee engagement, fulfillment and enjoyment at work. They can provide opportunities for challenging and meaningful work, encourage autonomy and creativity and help ensure that employees' strengths are utilized effectively.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¿Cuánta autonomía le damos a las personas de nuestra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Relationships</a:t>
            </a:r>
            <a:r>
              <a:rPr lang="en">
                <a:solidFill>
                  <a:schemeClr val="dk1"/>
                </a:solidFill>
              </a:rPr>
              <a:t>: Leaders can create an environment that nurtures positive relationships among team members. They can foster collaboration, trust and open communication. By encouraging a sense of community and belonging, leaders contribute to the development of strong interpersonal connections within the team.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¿Cómo son las relaciones dentro de nuestra organización? ¿Hay silos? ¿Hay chismes o radiopasillo?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Meaning</a:t>
            </a:r>
            <a:r>
              <a:rPr lang="en">
                <a:solidFill>
                  <a:schemeClr val="dk1"/>
                </a:solidFill>
              </a:rPr>
              <a:t>: Leaders can help employees find meaning in their work by aligning organizational goals and values with individual dreams and desires. They can communicate a compelling vision and purpose, connecting employees' contributions to a larger cause.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¿Tenemos una visión y propósito claro de la empresa? ¿Se la comunicamos a toda la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Accomplishment</a:t>
            </a:r>
            <a:r>
              <a:rPr lang="en">
                <a:solidFill>
                  <a:schemeClr val="dk1"/>
                </a:solidFill>
              </a:rPr>
              <a:t>: Leaders can support their team members' accomplishments and sense of mastery by setting clear goals, providing feedback and resources and celebrating achievements.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¿Establecemos objetivos claros, damos retroalimentación y celebramos logros?</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a253361f57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2a253361f57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t>
            </a:r>
            <a:r>
              <a:rPr b="1" lang="en">
                <a:solidFill>
                  <a:schemeClr val="dk1"/>
                </a:solidFill>
              </a:rPr>
              <a:t> Positive Emotions</a:t>
            </a:r>
            <a:r>
              <a:rPr lang="en">
                <a:solidFill>
                  <a:schemeClr val="dk1"/>
                </a:solidFill>
              </a:rPr>
              <a:t>: Leaders can promote positive emotions by fostering a positive and supportive work culture. This can be achieved through acts of appreciation, recognition and encouragement.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¿Estamos reconociendo el trabajo de las personas que trabajan con nosotras? ¿Damos palabras de apreciación y apoyo a nuestros equipos?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Engagement</a:t>
            </a:r>
            <a:r>
              <a:rPr lang="en">
                <a:solidFill>
                  <a:schemeClr val="dk1"/>
                </a:solidFill>
              </a:rPr>
              <a:t>: Leaders play a crucial role in facilitating employee engagement, fulfillment and enjoyment at work. They can provide opportunities for challenging and meaningful work, encourage autonomy and creativity and help ensure that employees' strengths are utilized effectively.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¿Cuánta autonomía le damos a las personas de nuestra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Relationships</a:t>
            </a:r>
            <a:r>
              <a:rPr lang="en">
                <a:solidFill>
                  <a:schemeClr val="dk1"/>
                </a:solidFill>
              </a:rPr>
              <a:t>: Leaders can create an environment that nurtures positive relationships among team members. They can foster collaboration, trust and open communication. By encouraging a sense of community and belonging, leaders contribute to the development of strong interpersonal connections within the team.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¿Cómo son las relaciones dentro de nuestra organización? ¿Hay silos? ¿Hay chismes o radiopasillo?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Meaning</a:t>
            </a:r>
            <a:r>
              <a:rPr lang="en">
                <a:solidFill>
                  <a:schemeClr val="dk1"/>
                </a:solidFill>
              </a:rPr>
              <a:t>: Leaders can help employees find meaning in their work by aligning organizational goals and values with individual dreams and desires. They can communicate a compelling vision and purpose, connecting employees' contributions to a larger cause.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¿Tenemos una visión y propósito claro de la empresa? ¿Se la comunicamos a toda la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Accomplishment</a:t>
            </a:r>
            <a:r>
              <a:rPr lang="en">
                <a:solidFill>
                  <a:schemeClr val="dk1"/>
                </a:solidFill>
              </a:rPr>
              <a:t>: Leaders can support their team members' accomplishments and sense of mastery by setting clear goals, providing feedback and resources and celebrating achievements.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¿Establecemos objetivos claros, damos retroalimentación y celebramos logros?</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a253361f57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a253361f57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t>
            </a:r>
            <a:r>
              <a:rPr b="1" lang="en">
                <a:solidFill>
                  <a:schemeClr val="dk1"/>
                </a:solidFill>
              </a:rPr>
              <a:t> Positive Emotions</a:t>
            </a:r>
            <a:r>
              <a:rPr lang="en">
                <a:solidFill>
                  <a:schemeClr val="dk1"/>
                </a:solidFill>
              </a:rPr>
              <a:t>: Leaders can promote positive emotions by fostering a positive and supportive work culture. This can be achieved through acts of appreciation, recognition and encouragement.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¿Estamos reconociendo el trabajo de las personas que trabajan con nosotras? ¿Damos palabras de apreciación y apoyo a nuestros equipos?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Engagement</a:t>
            </a:r>
            <a:r>
              <a:rPr lang="en">
                <a:solidFill>
                  <a:schemeClr val="dk1"/>
                </a:solidFill>
              </a:rPr>
              <a:t>: Leaders play a crucial role in facilitating employee engagement, fulfillment and enjoyment at work. They can provide opportunities for challenging and meaningful work, encourage autonomy and creativity and help ensure that employees' strengths are utilized effectively.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¿Cuánta autonomía le damos a las personas de nuestra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Relationships</a:t>
            </a:r>
            <a:r>
              <a:rPr lang="en">
                <a:solidFill>
                  <a:schemeClr val="dk1"/>
                </a:solidFill>
              </a:rPr>
              <a:t>: Leaders can create an environment that nurtures positive relationships among team members. They can foster collaboration, trust and open communication. By encouraging a sense of community and belonging, leaders contribute to the development of strong interpersonal connections within the team.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¿Cómo son las relaciones dentro de nuestra organización? ¿Hay silos? ¿Hay chismes o radiopasillo?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Meaning</a:t>
            </a:r>
            <a:r>
              <a:rPr lang="en">
                <a:solidFill>
                  <a:schemeClr val="dk1"/>
                </a:solidFill>
              </a:rPr>
              <a:t>: Leaders can help employees find meaning in their work by aligning organizational goals and values with individual dreams and desires. They can communicate a compelling vision and purpose, connecting employees' contributions to a larger cause.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¿Tenemos una visión y propósito claro de la empresa? ¿Se la comunicamos a toda la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Accomplishment</a:t>
            </a:r>
            <a:r>
              <a:rPr lang="en">
                <a:solidFill>
                  <a:schemeClr val="dk1"/>
                </a:solidFill>
              </a:rPr>
              <a:t>: Leaders can support their team members' accomplishments and sense of mastery by setting clear goals, providing feedback and resources and celebrating achievements.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¿Establecemos objetivos claros, damos retroalimentación y celebramos logros?</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a253361f57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2a253361f57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t>
            </a:r>
            <a:r>
              <a:rPr b="1" lang="en">
                <a:solidFill>
                  <a:schemeClr val="dk1"/>
                </a:solidFill>
              </a:rPr>
              <a:t> Positive Emotions</a:t>
            </a:r>
            <a:r>
              <a:rPr lang="en">
                <a:solidFill>
                  <a:schemeClr val="dk1"/>
                </a:solidFill>
              </a:rPr>
              <a:t>: Leaders can promote positive emotions by fostering a positive and supportive work culture. This can be achieved through acts of appreciation, recognition and encouragement.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¿Estamos reconociendo el trabajo de las personas que trabajan con nosotras? ¿Damos palabras de apreciación y apoyo a nuestros equipos?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Engagement</a:t>
            </a:r>
            <a:r>
              <a:rPr lang="en">
                <a:solidFill>
                  <a:schemeClr val="dk1"/>
                </a:solidFill>
              </a:rPr>
              <a:t>: Leaders play a crucial role in facilitating employee engagement, fulfillment and enjoyment at work. They can provide opportunities for challenging and meaningful work, encourage autonomy and creativity and help ensure that employees' strengths are utilized effectively.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¿Cuánta autonomía le damos a las personas de nuestra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Relationships</a:t>
            </a:r>
            <a:r>
              <a:rPr lang="en">
                <a:solidFill>
                  <a:schemeClr val="dk1"/>
                </a:solidFill>
              </a:rPr>
              <a:t>: Leaders can create an environment that nurtures positive relationships among team members. They can foster collaboration, trust and open communication. By encouraging a sense of community and belonging, leaders contribute to the development of strong interpersonal connections within the team.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¿Cómo son las relaciones dentro de nuestra organización? ¿Hay silos? ¿Hay chismes o radiopasillo?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Meaning</a:t>
            </a:r>
            <a:r>
              <a:rPr lang="en">
                <a:solidFill>
                  <a:schemeClr val="dk1"/>
                </a:solidFill>
              </a:rPr>
              <a:t>: Leaders can help employees find meaning in their work by aligning organizational goals and values with individual dreams and desires. They can communicate a compelling vision and purpose, connecting employees' contributions to a larger cause.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¿Tenemos una visión y propósito claro de la empresa? ¿Se la comunicamos a toda la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Accomplishment</a:t>
            </a:r>
            <a:r>
              <a:rPr lang="en">
                <a:solidFill>
                  <a:schemeClr val="dk1"/>
                </a:solidFill>
              </a:rPr>
              <a:t>: Leaders can support their team members' accomplishments and sense of mastery by setting clear goals, providing feedback and resources and celebrating achievements.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¿Establecemos objetivos claros, damos retroalimentación y celebramos logros?</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a253361f57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a253361f57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t>
            </a:r>
            <a:r>
              <a:rPr b="1" lang="en">
                <a:solidFill>
                  <a:schemeClr val="dk1"/>
                </a:solidFill>
              </a:rPr>
              <a:t> Positive Emotions</a:t>
            </a:r>
            <a:r>
              <a:rPr lang="en">
                <a:solidFill>
                  <a:schemeClr val="dk1"/>
                </a:solidFill>
              </a:rPr>
              <a:t>: Leaders can promote positive emotions by fostering a positive and supportive work culture. This can be achieved through acts of appreciation, recognition and encouragement.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¿Estamos reconociendo el trabajo de las personas que trabajan con nosotras? ¿Damos palabras de apreciación y apoyo a nuestros equipos?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Engagement</a:t>
            </a:r>
            <a:r>
              <a:rPr lang="en">
                <a:solidFill>
                  <a:schemeClr val="dk1"/>
                </a:solidFill>
              </a:rPr>
              <a:t>: Leaders play a crucial role in facilitating employee engagement, fulfillment and enjoyment at work. They can provide opportunities for challenging and meaningful work, encourage autonomy and creativity and help ensure that employees' strengths are utilized effectively.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¿Cuánta autonomía le damos a las personas de nuestra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Relationships</a:t>
            </a:r>
            <a:r>
              <a:rPr lang="en">
                <a:solidFill>
                  <a:schemeClr val="dk1"/>
                </a:solidFill>
              </a:rPr>
              <a:t>: Leaders can create an environment that nurtures positive relationships among team members. They can foster collaboration, trust and open communication. By encouraging a sense of community and belonging, leaders contribute to the development of strong interpersonal connections within the team.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¿Cómo son las relaciones dentro de nuestra organización? ¿Hay silos? ¿Hay chismes o radiopasillo?</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Meaning</a:t>
            </a:r>
            <a:r>
              <a:rPr lang="en">
                <a:solidFill>
                  <a:schemeClr val="dk1"/>
                </a:solidFill>
              </a:rPr>
              <a:t>: Leaders can help employees find meaning in their work by aligning organizational goals and values with individual dreams and desires. They can communicate a compelling vision and purpose, connecting employees' contributions to a larger cause.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¿Tenemos una visión y propósito claro de la empresa? ¿Se la comunicamos a toda la empresa?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 </a:t>
            </a:r>
            <a:r>
              <a:rPr b="1" lang="en">
                <a:solidFill>
                  <a:schemeClr val="dk1"/>
                </a:solidFill>
              </a:rPr>
              <a:t>Accomplishment</a:t>
            </a:r>
            <a:r>
              <a:rPr lang="en">
                <a:solidFill>
                  <a:schemeClr val="dk1"/>
                </a:solidFill>
              </a:rPr>
              <a:t>: Leaders can support their team members' accomplishments and sense of mastery by setting clear goals, providing feedback and resources and celebrating achievements.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¿Establecemos objetivos claros, damos retroalimentación y celebramos logros?</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a253361f57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a253361f57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a253361f57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a253361f57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a253361f57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2a253361f57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a253361f5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a253361f5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a253361f57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a253361f57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9c3cbf51df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29c3cbf51df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9c3cbf51df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29c3cbf51df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Font typeface="Montserrat"/>
              <a:buNone/>
              <a:defRPr sz="5200">
                <a:latin typeface="Montserrat"/>
                <a:ea typeface="Montserrat"/>
                <a:cs typeface="Montserrat"/>
                <a:sym typeface="Montserrat"/>
              </a:defRPr>
            </a:lvl1pPr>
            <a:lvl2pPr lvl="1" rtl="0" algn="ctr">
              <a:spcBef>
                <a:spcPts val="0"/>
              </a:spcBef>
              <a:spcAft>
                <a:spcPts val="0"/>
              </a:spcAft>
              <a:buSzPts val="5200"/>
              <a:buFont typeface="Montserrat"/>
              <a:buNone/>
              <a:defRPr sz="5200">
                <a:latin typeface="Montserrat"/>
                <a:ea typeface="Montserrat"/>
                <a:cs typeface="Montserrat"/>
                <a:sym typeface="Montserrat"/>
              </a:defRPr>
            </a:lvl2pPr>
            <a:lvl3pPr lvl="2" rtl="0" algn="ctr">
              <a:spcBef>
                <a:spcPts val="0"/>
              </a:spcBef>
              <a:spcAft>
                <a:spcPts val="0"/>
              </a:spcAft>
              <a:buSzPts val="5200"/>
              <a:buFont typeface="Montserrat"/>
              <a:buNone/>
              <a:defRPr sz="5200">
                <a:latin typeface="Montserrat"/>
                <a:ea typeface="Montserrat"/>
                <a:cs typeface="Montserrat"/>
                <a:sym typeface="Montserrat"/>
              </a:defRPr>
            </a:lvl3pPr>
            <a:lvl4pPr lvl="3" rtl="0" algn="ctr">
              <a:spcBef>
                <a:spcPts val="0"/>
              </a:spcBef>
              <a:spcAft>
                <a:spcPts val="0"/>
              </a:spcAft>
              <a:buSzPts val="5200"/>
              <a:buFont typeface="Montserrat"/>
              <a:buNone/>
              <a:defRPr sz="5200">
                <a:latin typeface="Montserrat"/>
                <a:ea typeface="Montserrat"/>
                <a:cs typeface="Montserrat"/>
                <a:sym typeface="Montserrat"/>
              </a:defRPr>
            </a:lvl4pPr>
            <a:lvl5pPr lvl="4" rtl="0" algn="ctr">
              <a:spcBef>
                <a:spcPts val="0"/>
              </a:spcBef>
              <a:spcAft>
                <a:spcPts val="0"/>
              </a:spcAft>
              <a:buSzPts val="5200"/>
              <a:buFont typeface="Montserrat"/>
              <a:buNone/>
              <a:defRPr sz="5200">
                <a:latin typeface="Montserrat"/>
                <a:ea typeface="Montserrat"/>
                <a:cs typeface="Montserrat"/>
                <a:sym typeface="Montserrat"/>
              </a:defRPr>
            </a:lvl5pPr>
            <a:lvl6pPr lvl="5" rtl="0" algn="ctr">
              <a:spcBef>
                <a:spcPts val="0"/>
              </a:spcBef>
              <a:spcAft>
                <a:spcPts val="0"/>
              </a:spcAft>
              <a:buSzPts val="5200"/>
              <a:buFont typeface="Montserrat"/>
              <a:buNone/>
              <a:defRPr sz="5200">
                <a:latin typeface="Montserrat"/>
                <a:ea typeface="Montserrat"/>
                <a:cs typeface="Montserrat"/>
                <a:sym typeface="Montserrat"/>
              </a:defRPr>
            </a:lvl6pPr>
            <a:lvl7pPr lvl="6" rtl="0" algn="ctr">
              <a:spcBef>
                <a:spcPts val="0"/>
              </a:spcBef>
              <a:spcAft>
                <a:spcPts val="0"/>
              </a:spcAft>
              <a:buSzPts val="5200"/>
              <a:buFont typeface="Montserrat"/>
              <a:buNone/>
              <a:defRPr sz="5200">
                <a:latin typeface="Montserrat"/>
                <a:ea typeface="Montserrat"/>
                <a:cs typeface="Montserrat"/>
                <a:sym typeface="Montserrat"/>
              </a:defRPr>
            </a:lvl7pPr>
            <a:lvl8pPr lvl="7" rtl="0" algn="ctr">
              <a:spcBef>
                <a:spcPts val="0"/>
              </a:spcBef>
              <a:spcAft>
                <a:spcPts val="0"/>
              </a:spcAft>
              <a:buSzPts val="5200"/>
              <a:buFont typeface="Montserrat"/>
              <a:buNone/>
              <a:defRPr sz="5200">
                <a:latin typeface="Montserrat"/>
                <a:ea typeface="Montserrat"/>
                <a:cs typeface="Montserrat"/>
                <a:sym typeface="Montserrat"/>
              </a:defRPr>
            </a:lvl8pPr>
            <a:lvl9pPr lvl="8" rtl="0" algn="ctr">
              <a:spcBef>
                <a:spcPts val="0"/>
              </a:spcBef>
              <a:spcAft>
                <a:spcPts val="0"/>
              </a:spcAft>
              <a:buSzPts val="5200"/>
              <a:buFont typeface="Montserrat"/>
              <a:buNone/>
              <a:defRPr sz="5200">
                <a:latin typeface="Montserrat"/>
                <a:ea typeface="Montserrat"/>
                <a:cs typeface="Montserrat"/>
                <a:sym typeface="Montserrat"/>
              </a:defRPr>
            </a:lvl9pPr>
          </a:lstStyle>
          <a:p/>
        </p:txBody>
      </p:sp>
      <p:sp>
        <p:nvSpPr>
          <p:cNvPr id="55" name="Google Shape;55;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Font typeface="Montserrat"/>
              <a:buNone/>
              <a:defRPr sz="2800">
                <a:latin typeface="Montserrat"/>
                <a:ea typeface="Montserrat"/>
                <a:cs typeface="Montserrat"/>
                <a:sym typeface="Montserrat"/>
              </a:defRPr>
            </a:lvl1pPr>
            <a:lvl2pPr lvl="1" rtl="0" algn="ctr">
              <a:lnSpc>
                <a:spcPct val="100000"/>
              </a:lnSpc>
              <a:spcBef>
                <a:spcPts val="0"/>
              </a:spcBef>
              <a:spcAft>
                <a:spcPts val="0"/>
              </a:spcAft>
              <a:buSzPts val="2800"/>
              <a:buFont typeface="Montserrat"/>
              <a:buNone/>
              <a:defRPr sz="2800">
                <a:latin typeface="Montserrat"/>
                <a:ea typeface="Montserrat"/>
                <a:cs typeface="Montserrat"/>
                <a:sym typeface="Montserrat"/>
              </a:defRPr>
            </a:lvl2pPr>
            <a:lvl3pPr lvl="2" rtl="0" algn="ctr">
              <a:lnSpc>
                <a:spcPct val="100000"/>
              </a:lnSpc>
              <a:spcBef>
                <a:spcPts val="0"/>
              </a:spcBef>
              <a:spcAft>
                <a:spcPts val="0"/>
              </a:spcAft>
              <a:buSzPts val="2800"/>
              <a:buFont typeface="Montserrat"/>
              <a:buNone/>
              <a:defRPr sz="2800">
                <a:latin typeface="Montserrat"/>
                <a:ea typeface="Montserrat"/>
                <a:cs typeface="Montserrat"/>
                <a:sym typeface="Montserrat"/>
              </a:defRPr>
            </a:lvl3pPr>
            <a:lvl4pPr lvl="3" rtl="0" algn="ctr">
              <a:lnSpc>
                <a:spcPct val="100000"/>
              </a:lnSpc>
              <a:spcBef>
                <a:spcPts val="0"/>
              </a:spcBef>
              <a:spcAft>
                <a:spcPts val="0"/>
              </a:spcAft>
              <a:buSzPts val="2800"/>
              <a:buFont typeface="Montserrat"/>
              <a:buNone/>
              <a:defRPr sz="2800">
                <a:latin typeface="Montserrat"/>
                <a:ea typeface="Montserrat"/>
                <a:cs typeface="Montserrat"/>
                <a:sym typeface="Montserrat"/>
              </a:defRPr>
            </a:lvl4pPr>
            <a:lvl5pPr lvl="4" rtl="0" algn="ctr">
              <a:lnSpc>
                <a:spcPct val="100000"/>
              </a:lnSpc>
              <a:spcBef>
                <a:spcPts val="0"/>
              </a:spcBef>
              <a:spcAft>
                <a:spcPts val="0"/>
              </a:spcAft>
              <a:buSzPts val="2800"/>
              <a:buFont typeface="Montserrat"/>
              <a:buNone/>
              <a:defRPr sz="2800">
                <a:latin typeface="Montserrat"/>
                <a:ea typeface="Montserrat"/>
                <a:cs typeface="Montserrat"/>
                <a:sym typeface="Montserrat"/>
              </a:defRPr>
            </a:lvl5pPr>
            <a:lvl6pPr lvl="5" rtl="0" algn="ctr">
              <a:lnSpc>
                <a:spcPct val="100000"/>
              </a:lnSpc>
              <a:spcBef>
                <a:spcPts val="0"/>
              </a:spcBef>
              <a:spcAft>
                <a:spcPts val="0"/>
              </a:spcAft>
              <a:buSzPts val="2800"/>
              <a:buFont typeface="Montserrat"/>
              <a:buNone/>
              <a:defRPr sz="2800">
                <a:latin typeface="Montserrat"/>
                <a:ea typeface="Montserrat"/>
                <a:cs typeface="Montserrat"/>
                <a:sym typeface="Montserrat"/>
              </a:defRPr>
            </a:lvl6pPr>
            <a:lvl7pPr lvl="6" rtl="0" algn="ctr">
              <a:lnSpc>
                <a:spcPct val="100000"/>
              </a:lnSpc>
              <a:spcBef>
                <a:spcPts val="0"/>
              </a:spcBef>
              <a:spcAft>
                <a:spcPts val="0"/>
              </a:spcAft>
              <a:buSzPts val="2800"/>
              <a:buFont typeface="Montserrat"/>
              <a:buNone/>
              <a:defRPr sz="2800">
                <a:latin typeface="Montserrat"/>
                <a:ea typeface="Montserrat"/>
                <a:cs typeface="Montserrat"/>
                <a:sym typeface="Montserrat"/>
              </a:defRPr>
            </a:lvl7pPr>
            <a:lvl8pPr lvl="7" rtl="0" algn="ctr">
              <a:lnSpc>
                <a:spcPct val="100000"/>
              </a:lnSpc>
              <a:spcBef>
                <a:spcPts val="0"/>
              </a:spcBef>
              <a:spcAft>
                <a:spcPts val="0"/>
              </a:spcAft>
              <a:buSzPts val="2800"/>
              <a:buFont typeface="Montserrat"/>
              <a:buNone/>
              <a:defRPr sz="2800">
                <a:latin typeface="Montserrat"/>
                <a:ea typeface="Montserrat"/>
                <a:cs typeface="Montserrat"/>
                <a:sym typeface="Montserrat"/>
              </a:defRPr>
            </a:lvl8pPr>
            <a:lvl9pPr lvl="8" rtl="0" algn="ctr">
              <a:lnSpc>
                <a:spcPct val="100000"/>
              </a:lnSpc>
              <a:spcBef>
                <a:spcPts val="0"/>
              </a:spcBef>
              <a:spcAft>
                <a:spcPts val="0"/>
              </a:spcAft>
              <a:buSzPts val="2800"/>
              <a:buFont typeface="Montserrat"/>
              <a:buNone/>
              <a:defRPr sz="2800">
                <a:latin typeface="Montserrat"/>
                <a:ea typeface="Montserrat"/>
                <a:cs typeface="Montserrat"/>
                <a:sym typeface="Montserrat"/>
              </a:defRPr>
            </a:lvl9pPr>
          </a:lstStyle>
          <a:p/>
        </p:txBody>
      </p:sp>
      <p:pic>
        <p:nvPicPr>
          <p:cNvPr id="56" name="Google Shape;56;p14"/>
          <p:cNvPicPr preferRelativeResize="0"/>
          <p:nvPr/>
        </p:nvPicPr>
        <p:blipFill rotWithShape="1">
          <a:blip r:embed="rId2">
            <a:alphaModFix/>
          </a:blip>
          <a:srcRect b="0" l="6015" r="0" t="0"/>
          <a:stretch/>
        </p:blipFill>
        <p:spPr>
          <a:xfrm>
            <a:off x="5118975" y="4386125"/>
            <a:ext cx="3774971" cy="572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E49C3D"/>
              </a:buClr>
              <a:buSzPts val="3600"/>
              <a:buNone/>
              <a:defRPr sz="3600">
                <a:solidFill>
                  <a:srgbClr val="E49C3D"/>
                </a:solidFill>
              </a:defRPr>
            </a:lvl1pPr>
            <a:lvl2pPr lvl="1" rtl="0" algn="ctr">
              <a:spcBef>
                <a:spcPts val="0"/>
              </a:spcBef>
              <a:spcAft>
                <a:spcPts val="0"/>
              </a:spcAft>
              <a:buClr>
                <a:srgbClr val="E49C3D"/>
              </a:buClr>
              <a:buSzPts val="3600"/>
              <a:buNone/>
              <a:defRPr sz="3600">
                <a:solidFill>
                  <a:srgbClr val="E49C3D"/>
                </a:solidFill>
              </a:defRPr>
            </a:lvl2pPr>
            <a:lvl3pPr lvl="2" rtl="0" algn="ctr">
              <a:spcBef>
                <a:spcPts val="0"/>
              </a:spcBef>
              <a:spcAft>
                <a:spcPts val="0"/>
              </a:spcAft>
              <a:buClr>
                <a:srgbClr val="E49C3D"/>
              </a:buClr>
              <a:buSzPts val="3600"/>
              <a:buNone/>
              <a:defRPr sz="3600">
                <a:solidFill>
                  <a:srgbClr val="E49C3D"/>
                </a:solidFill>
              </a:defRPr>
            </a:lvl3pPr>
            <a:lvl4pPr lvl="3" rtl="0" algn="ctr">
              <a:spcBef>
                <a:spcPts val="0"/>
              </a:spcBef>
              <a:spcAft>
                <a:spcPts val="0"/>
              </a:spcAft>
              <a:buClr>
                <a:srgbClr val="E49C3D"/>
              </a:buClr>
              <a:buSzPts val="3600"/>
              <a:buNone/>
              <a:defRPr sz="3600">
                <a:solidFill>
                  <a:srgbClr val="E49C3D"/>
                </a:solidFill>
              </a:defRPr>
            </a:lvl4pPr>
            <a:lvl5pPr lvl="4" rtl="0" algn="ctr">
              <a:spcBef>
                <a:spcPts val="0"/>
              </a:spcBef>
              <a:spcAft>
                <a:spcPts val="0"/>
              </a:spcAft>
              <a:buClr>
                <a:srgbClr val="E49C3D"/>
              </a:buClr>
              <a:buSzPts val="3600"/>
              <a:buNone/>
              <a:defRPr sz="3600">
                <a:solidFill>
                  <a:srgbClr val="E49C3D"/>
                </a:solidFill>
              </a:defRPr>
            </a:lvl5pPr>
            <a:lvl6pPr lvl="5" rtl="0" algn="ctr">
              <a:spcBef>
                <a:spcPts val="0"/>
              </a:spcBef>
              <a:spcAft>
                <a:spcPts val="0"/>
              </a:spcAft>
              <a:buClr>
                <a:srgbClr val="E49C3D"/>
              </a:buClr>
              <a:buSzPts val="3600"/>
              <a:buNone/>
              <a:defRPr sz="3600">
                <a:solidFill>
                  <a:srgbClr val="E49C3D"/>
                </a:solidFill>
              </a:defRPr>
            </a:lvl6pPr>
            <a:lvl7pPr lvl="6" rtl="0" algn="ctr">
              <a:spcBef>
                <a:spcPts val="0"/>
              </a:spcBef>
              <a:spcAft>
                <a:spcPts val="0"/>
              </a:spcAft>
              <a:buClr>
                <a:srgbClr val="E49C3D"/>
              </a:buClr>
              <a:buSzPts val="3600"/>
              <a:buNone/>
              <a:defRPr sz="3600">
                <a:solidFill>
                  <a:srgbClr val="E49C3D"/>
                </a:solidFill>
              </a:defRPr>
            </a:lvl7pPr>
            <a:lvl8pPr lvl="7" rtl="0" algn="ctr">
              <a:spcBef>
                <a:spcPts val="0"/>
              </a:spcBef>
              <a:spcAft>
                <a:spcPts val="0"/>
              </a:spcAft>
              <a:buClr>
                <a:srgbClr val="E49C3D"/>
              </a:buClr>
              <a:buSzPts val="3600"/>
              <a:buNone/>
              <a:defRPr sz="3600">
                <a:solidFill>
                  <a:srgbClr val="E49C3D"/>
                </a:solidFill>
              </a:defRPr>
            </a:lvl8pPr>
            <a:lvl9pPr lvl="8" rtl="0" algn="ctr">
              <a:spcBef>
                <a:spcPts val="0"/>
              </a:spcBef>
              <a:spcAft>
                <a:spcPts val="0"/>
              </a:spcAft>
              <a:buClr>
                <a:srgbClr val="E49C3D"/>
              </a:buClr>
              <a:buSzPts val="3600"/>
              <a:buNone/>
              <a:defRPr sz="3600">
                <a:solidFill>
                  <a:srgbClr val="E49C3D"/>
                </a:solidFill>
              </a:defRPr>
            </a:lvl9pPr>
          </a:lstStyle>
          <a:p/>
        </p:txBody>
      </p:sp>
      <p:pic>
        <p:nvPicPr>
          <p:cNvPr id="59" name="Google Shape;59;p15"/>
          <p:cNvPicPr preferRelativeResize="0"/>
          <p:nvPr/>
        </p:nvPicPr>
        <p:blipFill rotWithShape="1">
          <a:blip r:embed="rId2">
            <a:alphaModFix/>
          </a:blip>
          <a:srcRect b="0" l="6015" r="0" t="0"/>
          <a:stretch/>
        </p:blipFill>
        <p:spPr>
          <a:xfrm>
            <a:off x="5118975" y="4386125"/>
            <a:ext cx="3774971" cy="572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E5872"/>
              </a:buClr>
              <a:buSzPts val="2800"/>
              <a:buNone/>
              <a:defRPr>
                <a:solidFill>
                  <a:srgbClr val="EE5872"/>
                </a:solidFill>
              </a:defRPr>
            </a:lvl1pPr>
            <a:lvl2pPr lvl="1" rtl="0">
              <a:spcBef>
                <a:spcPts val="0"/>
              </a:spcBef>
              <a:spcAft>
                <a:spcPts val="0"/>
              </a:spcAft>
              <a:buClr>
                <a:srgbClr val="EE5872"/>
              </a:buClr>
              <a:buSzPts val="2800"/>
              <a:buNone/>
              <a:defRPr>
                <a:solidFill>
                  <a:srgbClr val="EE5872"/>
                </a:solidFill>
              </a:defRPr>
            </a:lvl2pPr>
            <a:lvl3pPr lvl="2" rtl="0">
              <a:spcBef>
                <a:spcPts val="0"/>
              </a:spcBef>
              <a:spcAft>
                <a:spcPts val="0"/>
              </a:spcAft>
              <a:buClr>
                <a:srgbClr val="EE5872"/>
              </a:buClr>
              <a:buSzPts val="2800"/>
              <a:buNone/>
              <a:defRPr>
                <a:solidFill>
                  <a:srgbClr val="EE5872"/>
                </a:solidFill>
              </a:defRPr>
            </a:lvl3pPr>
            <a:lvl4pPr lvl="3" rtl="0">
              <a:spcBef>
                <a:spcPts val="0"/>
              </a:spcBef>
              <a:spcAft>
                <a:spcPts val="0"/>
              </a:spcAft>
              <a:buClr>
                <a:srgbClr val="EE5872"/>
              </a:buClr>
              <a:buSzPts val="2800"/>
              <a:buNone/>
              <a:defRPr>
                <a:solidFill>
                  <a:srgbClr val="EE5872"/>
                </a:solidFill>
              </a:defRPr>
            </a:lvl4pPr>
            <a:lvl5pPr lvl="4" rtl="0">
              <a:spcBef>
                <a:spcPts val="0"/>
              </a:spcBef>
              <a:spcAft>
                <a:spcPts val="0"/>
              </a:spcAft>
              <a:buClr>
                <a:srgbClr val="EE5872"/>
              </a:buClr>
              <a:buSzPts val="2800"/>
              <a:buNone/>
              <a:defRPr>
                <a:solidFill>
                  <a:srgbClr val="EE5872"/>
                </a:solidFill>
              </a:defRPr>
            </a:lvl5pPr>
            <a:lvl6pPr lvl="5" rtl="0">
              <a:spcBef>
                <a:spcPts val="0"/>
              </a:spcBef>
              <a:spcAft>
                <a:spcPts val="0"/>
              </a:spcAft>
              <a:buClr>
                <a:srgbClr val="EE5872"/>
              </a:buClr>
              <a:buSzPts val="2800"/>
              <a:buNone/>
              <a:defRPr>
                <a:solidFill>
                  <a:srgbClr val="EE5872"/>
                </a:solidFill>
              </a:defRPr>
            </a:lvl6pPr>
            <a:lvl7pPr lvl="6" rtl="0">
              <a:spcBef>
                <a:spcPts val="0"/>
              </a:spcBef>
              <a:spcAft>
                <a:spcPts val="0"/>
              </a:spcAft>
              <a:buClr>
                <a:srgbClr val="EE5872"/>
              </a:buClr>
              <a:buSzPts val="2800"/>
              <a:buNone/>
              <a:defRPr>
                <a:solidFill>
                  <a:srgbClr val="EE5872"/>
                </a:solidFill>
              </a:defRPr>
            </a:lvl7pPr>
            <a:lvl8pPr lvl="7" rtl="0">
              <a:spcBef>
                <a:spcPts val="0"/>
              </a:spcBef>
              <a:spcAft>
                <a:spcPts val="0"/>
              </a:spcAft>
              <a:buClr>
                <a:srgbClr val="EE5872"/>
              </a:buClr>
              <a:buSzPts val="2800"/>
              <a:buNone/>
              <a:defRPr>
                <a:solidFill>
                  <a:srgbClr val="EE5872"/>
                </a:solidFill>
              </a:defRPr>
            </a:lvl8pPr>
            <a:lvl9pPr lvl="8" rtl="0">
              <a:spcBef>
                <a:spcPts val="0"/>
              </a:spcBef>
              <a:spcAft>
                <a:spcPts val="0"/>
              </a:spcAft>
              <a:buClr>
                <a:srgbClr val="EE5872"/>
              </a:buClr>
              <a:buSzPts val="2800"/>
              <a:buNone/>
              <a:defRPr>
                <a:solidFill>
                  <a:srgbClr val="EE5872"/>
                </a:solidFill>
              </a:defRPr>
            </a:lvl9pPr>
          </a:lstStyle>
          <a:p/>
        </p:txBody>
      </p:sp>
      <p:sp>
        <p:nvSpPr>
          <p:cNvPr id="62" name="Google Shape;6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63" name="Google Shape;63;p16"/>
          <p:cNvPicPr preferRelativeResize="0"/>
          <p:nvPr/>
        </p:nvPicPr>
        <p:blipFill rotWithShape="1">
          <a:blip r:embed="rId2">
            <a:alphaModFix/>
          </a:blip>
          <a:srcRect b="0" l="6015" r="0" t="0"/>
          <a:stretch/>
        </p:blipFill>
        <p:spPr>
          <a:xfrm>
            <a:off x="5118975" y="4386125"/>
            <a:ext cx="3774971" cy="5727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lt1"/>
        </a:solidFill>
      </p:bgPr>
    </p:bg>
    <p:spTree>
      <p:nvGrpSpPr>
        <p:cNvPr id="64" name="Shape 64"/>
        <p:cNvGrpSpPr/>
        <p:nvPr/>
      </p:nvGrpSpPr>
      <p:grpSpPr>
        <a:xfrm>
          <a:off x="0" y="0"/>
          <a:ext cx="0" cy="0"/>
          <a:chOff x="0" y="0"/>
          <a:chExt cx="0" cy="0"/>
        </a:xfrm>
      </p:grpSpPr>
      <p:sp>
        <p:nvSpPr>
          <p:cNvPr id="65" name="Google Shape;65;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E5872"/>
              </a:buClr>
              <a:buSzPts val="2800"/>
              <a:buNone/>
              <a:defRPr>
                <a:solidFill>
                  <a:srgbClr val="EE587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6" name="Google Shape;66;p17"/>
          <p:cNvPicPr preferRelativeResize="0"/>
          <p:nvPr/>
        </p:nvPicPr>
        <p:blipFill>
          <a:blip r:embed="rId2">
            <a:alphaModFix/>
          </a:blip>
          <a:stretch>
            <a:fillRect/>
          </a:stretch>
        </p:blipFill>
        <p:spPr>
          <a:xfrm>
            <a:off x="4786326" y="4419175"/>
            <a:ext cx="4143350" cy="592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71" name="Google Shape;71;p18"/>
          <p:cNvPicPr preferRelativeResize="0"/>
          <p:nvPr/>
        </p:nvPicPr>
        <p:blipFill rotWithShape="1">
          <a:blip r:embed="rId2">
            <a:alphaModFix/>
          </a:blip>
          <a:srcRect b="0" l="6015" r="0" t="0"/>
          <a:stretch/>
        </p:blipFill>
        <p:spPr>
          <a:xfrm>
            <a:off x="5118975" y="4386125"/>
            <a:ext cx="3774971" cy="5727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E49C3D"/>
              </a:buClr>
              <a:buSzPts val="2800"/>
              <a:buNone/>
              <a:defRPr>
                <a:solidFill>
                  <a:srgbClr val="E49C3D"/>
                </a:solidFill>
              </a:defRPr>
            </a:lvl1pPr>
            <a:lvl2pPr lvl="1" rtl="0">
              <a:spcBef>
                <a:spcPts val="0"/>
              </a:spcBef>
              <a:spcAft>
                <a:spcPts val="0"/>
              </a:spcAft>
              <a:buClr>
                <a:srgbClr val="E49C3D"/>
              </a:buClr>
              <a:buSzPts val="2800"/>
              <a:buNone/>
              <a:defRPr>
                <a:solidFill>
                  <a:srgbClr val="E49C3D"/>
                </a:solidFill>
              </a:defRPr>
            </a:lvl2pPr>
            <a:lvl3pPr lvl="2" rtl="0">
              <a:spcBef>
                <a:spcPts val="0"/>
              </a:spcBef>
              <a:spcAft>
                <a:spcPts val="0"/>
              </a:spcAft>
              <a:buClr>
                <a:srgbClr val="E49C3D"/>
              </a:buClr>
              <a:buSzPts val="2800"/>
              <a:buNone/>
              <a:defRPr>
                <a:solidFill>
                  <a:srgbClr val="E49C3D"/>
                </a:solidFill>
              </a:defRPr>
            </a:lvl3pPr>
            <a:lvl4pPr lvl="3" rtl="0">
              <a:spcBef>
                <a:spcPts val="0"/>
              </a:spcBef>
              <a:spcAft>
                <a:spcPts val="0"/>
              </a:spcAft>
              <a:buClr>
                <a:srgbClr val="E49C3D"/>
              </a:buClr>
              <a:buSzPts val="2800"/>
              <a:buNone/>
              <a:defRPr>
                <a:solidFill>
                  <a:srgbClr val="E49C3D"/>
                </a:solidFill>
              </a:defRPr>
            </a:lvl4pPr>
            <a:lvl5pPr lvl="4" rtl="0">
              <a:spcBef>
                <a:spcPts val="0"/>
              </a:spcBef>
              <a:spcAft>
                <a:spcPts val="0"/>
              </a:spcAft>
              <a:buClr>
                <a:srgbClr val="E49C3D"/>
              </a:buClr>
              <a:buSzPts val="2800"/>
              <a:buNone/>
              <a:defRPr>
                <a:solidFill>
                  <a:srgbClr val="E49C3D"/>
                </a:solidFill>
              </a:defRPr>
            </a:lvl5pPr>
            <a:lvl6pPr lvl="5" rtl="0">
              <a:spcBef>
                <a:spcPts val="0"/>
              </a:spcBef>
              <a:spcAft>
                <a:spcPts val="0"/>
              </a:spcAft>
              <a:buClr>
                <a:srgbClr val="E49C3D"/>
              </a:buClr>
              <a:buSzPts val="2800"/>
              <a:buNone/>
              <a:defRPr>
                <a:solidFill>
                  <a:srgbClr val="E49C3D"/>
                </a:solidFill>
              </a:defRPr>
            </a:lvl6pPr>
            <a:lvl7pPr lvl="6" rtl="0">
              <a:spcBef>
                <a:spcPts val="0"/>
              </a:spcBef>
              <a:spcAft>
                <a:spcPts val="0"/>
              </a:spcAft>
              <a:buClr>
                <a:srgbClr val="E49C3D"/>
              </a:buClr>
              <a:buSzPts val="2800"/>
              <a:buNone/>
              <a:defRPr>
                <a:solidFill>
                  <a:srgbClr val="E49C3D"/>
                </a:solidFill>
              </a:defRPr>
            </a:lvl7pPr>
            <a:lvl8pPr lvl="7" rtl="0">
              <a:spcBef>
                <a:spcPts val="0"/>
              </a:spcBef>
              <a:spcAft>
                <a:spcPts val="0"/>
              </a:spcAft>
              <a:buClr>
                <a:srgbClr val="E49C3D"/>
              </a:buClr>
              <a:buSzPts val="2800"/>
              <a:buNone/>
              <a:defRPr>
                <a:solidFill>
                  <a:srgbClr val="E49C3D"/>
                </a:solidFill>
              </a:defRPr>
            </a:lvl8pPr>
            <a:lvl9pPr lvl="8" rtl="0">
              <a:spcBef>
                <a:spcPts val="0"/>
              </a:spcBef>
              <a:spcAft>
                <a:spcPts val="0"/>
              </a:spcAft>
              <a:buClr>
                <a:srgbClr val="E49C3D"/>
              </a:buClr>
              <a:buSzPts val="2800"/>
              <a:buNone/>
              <a:defRPr>
                <a:solidFill>
                  <a:srgbClr val="E49C3D"/>
                </a:solidFill>
              </a:defRPr>
            </a:lvl9pPr>
          </a:lstStyle>
          <a:p/>
        </p:txBody>
      </p:sp>
      <p:pic>
        <p:nvPicPr>
          <p:cNvPr id="74" name="Google Shape;74;p19"/>
          <p:cNvPicPr preferRelativeResize="0"/>
          <p:nvPr/>
        </p:nvPicPr>
        <p:blipFill rotWithShape="1">
          <a:blip r:embed="rId2">
            <a:alphaModFix/>
          </a:blip>
          <a:srcRect b="0" l="6015" r="0" t="0"/>
          <a:stretch/>
        </p:blipFill>
        <p:spPr>
          <a:xfrm>
            <a:off x="5118975" y="4386125"/>
            <a:ext cx="3774971" cy="5727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5" name="Shape 75"/>
        <p:cNvGrpSpPr/>
        <p:nvPr/>
      </p:nvGrpSpPr>
      <p:grpSpPr>
        <a:xfrm>
          <a:off x="0" y="0"/>
          <a:ext cx="0" cy="0"/>
          <a:chOff x="0" y="0"/>
          <a:chExt cx="0" cy="0"/>
        </a:xfrm>
      </p:grpSpPr>
      <p:sp>
        <p:nvSpPr>
          <p:cNvPr id="76" name="Google Shape;76;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EE5872"/>
              </a:buClr>
              <a:buSzPts val="4800"/>
              <a:buNone/>
              <a:defRPr sz="4800">
                <a:solidFill>
                  <a:srgbClr val="EE5872"/>
                </a:solidFill>
              </a:defRPr>
            </a:lvl1pPr>
            <a:lvl2pPr lvl="1" rtl="0">
              <a:spcBef>
                <a:spcPts val="0"/>
              </a:spcBef>
              <a:spcAft>
                <a:spcPts val="0"/>
              </a:spcAft>
              <a:buClr>
                <a:srgbClr val="EE5872"/>
              </a:buClr>
              <a:buSzPts val="4800"/>
              <a:buNone/>
              <a:defRPr sz="4800">
                <a:solidFill>
                  <a:srgbClr val="EE5872"/>
                </a:solidFill>
              </a:defRPr>
            </a:lvl2pPr>
            <a:lvl3pPr lvl="2" rtl="0">
              <a:spcBef>
                <a:spcPts val="0"/>
              </a:spcBef>
              <a:spcAft>
                <a:spcPts val="0"/>
              </a:spcAft>
              <a:buClr>
                <a:srgbClr val="EE5872"/>
              </a:buClr>
              <a:buSzPts val="4800"/>
              <a:buNone/>
              <a:defRPr sz="4800">
                <a:solidFill>
                  <a:srgbClr val="EE5872"/>
                </a:solidFill>
              </a:defRPr>
            </a:lvl3pPr>
            <a:lvl4pPr lvl="3" rtl="0">
              <a:spcBef>
                <a:spcPts val="0"/>
              </a:spcBef>
              <a:spcAft>
                <a:spcPts val="0"/>
              </a:spcAft>
              <a:buClr>
                <a:srgbClr val="EE5872"/>
              </a:buClr>
              <a:buSzPts val="4800"/>
              <a:buNone/>
              <a:defRPr sz="4800">
                <a:solidFill>
                  <a:srgbClr val="EE5872"/>
                </a:solidFill>
              </a:defRPr>
            </a:lvl4pPr>
            <a:lvl5pPr lvl="4" rtl="0">
              <a:spcBef>
                <a:spcPts val="0"/>
              </a:spcBef>
              <a:spcAft>
                <a:spcPts val="0"/>
              </a:spcAft>
              <a:buClr>
                <a:srgbClr val="EE5872"/>
              </a:buClr>
              <a:buSzPts val="4800"/>
              <a:buNone/>
              <a:defRPr sz="4800">
                <a:solidFill>
                  <a:srgbClr val="EE5872"/>
                </a:solidFill>
              </a:defRPr>
            </a:lvl5pPr>
            <a:lvl6pPr lvl="5" rtl="0">
              <a:spcBef>
                <a:spcPts val="0"/>
              </a:spcBef>
              <a:spcAft>
                <a:spcPts val="0"/>
              </a:spcAft>
              <a:buClr>
                <a:srgbClr val="EE5872"/>
              </a:buClr>
              <a:buSzPts val="4800"/>
              <a:buNone/>
              <a:defRPr sz="4800">
                <a:solidFill>
                  <a:srgbClr val="EE5872"/>
                </a:solidFill>
              </a:defRPr>
            </a:lvl6pPr>
            <a:lvl7pPr lvl="6" rtl="0">
              <a:spcBef>
                <a:spcPts val="0"/>
              </a:spcBef>
              <a:spcAft>
                <a:spcPts val="0"/>
              </a:spcAft>
              <a:buClr>
                <a:srgbClr val="EE5872"/>
              </a:buClr>
              <a:buSzPts val="4800"/>
              <a:buNone/>
              <a:defRPr sz="4800">
                <a:solidFill>
                  <a:srgbClr val="EE5872"/>
                </a:solidFill>
              </a:defRPr>
            </a:lvl7pPr>
            <a:lvl8pPr lvl="7" rtl="0">
              <a:spcBef>
                <a:spcPts val="0"/>
              </a:spcBef>
              <a:spcAft>
                <a:spcPts val="0"/>
              </a:spcAft>
              <a:buClr>
                <a:srgbClr val="EE5872"/>
              </a:buClr>
              <a:buSzPts val="4800"/>
              <a:buNone/>
              <a:defRPr sz="4800">
                <a:solidFill>
                  <a:srgbClr val="EE5872"/>
                </a:solidFill>
              </a:defRPr>
            </a:lvl8pPr>
            <a:lvl9pPr lvl="8" rtl="0">
              <a:spcBef>
                <a:spcPts val="0"/>
              </a:spcBef>
              <a:spcAft>
                <a:spcPts val="0"/>
              </a:spcAft>
              <a:buClr>
                <a:srgbClr val="EE5872"/>
              </a:buClr>
              <a:buSzPts val="4800"/>
              <a:buNone/>
              <a:defRPr sz="4800">
                <a:solidFill>
                  <a:srgbClr val="EE5872"/>
                </a:solidFill>
              </a:defRPr>
            </a:lvl9pPr>
          </a:lstStyle>
          <a:p/>
        </p:txBody>
      </p:sp>
      <p:pic>
        <p:nvPicPr>
          <p:cNvPr id="77" name="Google Shape;77;p20"/>
          <p:cNvPicPr preferRelativeResize="0"/>
          <p:nvPr/>
        </p:nvPicPr>
        <p:blipFill rotWithShape="1">
          <a:blip r:embed="rId2">
            <a:alphaModFix/>
          </a:blip>
          <a:srcRect b="0" l="6015" r="0" t="0"/>
          <a:stretch/>
        </p:blipFill>
        <p:spPr>
          <a:xfrm>
            <a:off x="5118975" y="4386125"/>
            <a:ext cx="3774971" cy="5727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8" name="Shape 78"/>
        <p:cNvGrpSpPr/>
        <p:nvPr/>
      </p:nvGrpSpPr>
      <p:grpSpPr>
        <a:xfrm>
          <a:off x="0" y="0"/>
          <a:ext cx="0" cy="0"/>
          <a:chOff x="0" y="0"/>
          <a:chExt cx="0" cy="0"/>
        </a:xfrm>
      </p:grpSpPr>
      <p:sp>
        <p:nvSpPr>
          <p:cNvPr id="79" name="Google Shape;7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1" name="Google Shape;81;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2" name="Google Shape;82;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pic>
        <p:nvPicPr>
          <p:cNvPr id="83" name="Google Shape;83;p21"/>
          <p:cNvPicPr preferRelativeResize="0"/>
          <p:nvPr/>
        </p:nvPicPr>
        <p:blipFill>
          <a:blip r:embed="rId2">
            <a:alphaModFix/>
          </a:blip>
          <a:stretch>
            <a:fillRect/>
          </a:stretch>
        </p:blipFill>
        <p:spPr>
          <a:xfrm>
            <a:off x="4786326" y="4419175"/>
            <a:ext cx="4143350" cy="592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pic>
        <p:nvPicPr>
          <p:cNvPr id="86" name="Google Shape;86;p22"/>
          <p:cNvPicPr preferRelativeResize="0"/>
          <p:nvPr/>
        </p:nvPicPr>
        <p:blipFill rotWithShape="1">
          <a:blip r:embed="rId2">
            <a:alphaModFix/>
          </a:blip>
          <a:srcRect b="0" l="6015" r="0" t="0"/>
          <a:stretch/>
        </p:blipFill>
        <p:spPr>
          <a:xfrm>
            <a:off x="5118975" y="4386125"/>
            <a:ext cx="3774971" cy="572700"/>
          </a:xfrm>
          <a:prstGeom prst="rect">
            <a:avLst/>
          </a:prstGeom>
          <a:noFill/>
          <a:ln>
            <a:noFill/>
          </a:ln>
        </p:spPr>
      </p:pic>
      <p:sp>
        <p:nvSpPr>
          <p:cNvPr id="87" name="Google Shape;87;p22"/>
          <p:cNvSpPr/>
          <p:nvPr>
            <p:ph idx="2" type="pic"/>
          </p:nvPr>
        </p:nvSpPr>
        <p:spPr>
          <a:xfrm>
            <a:off x="4538375" y="351625"/>
            <a:ext cx="4334100" cy="3884100"/>
          </a:xfrm>
          <a:prstGeom prst="roundRect">
            <a:avLst>
              <a:gd fmla="val 16667" name="adj"/>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8" name="Shape 88"/>
        <p:cNvGrpSpPr/>
        <p:nvPr/>
      </p:nvGrpSpPr>
      <p:grpSpPr>
        <a:xfrm>
          <a:off x="0" y="0"/>
          <a:ext cx="0" cy="0"/>
          <a:chOff x="0" y="0"/>
          <a:chExt cx="0" cy="0"/>
        </a:xfrm>
      </p:grpSpPr>
      <p:sp>
        <p:nvSpPr>
          <p:cNvPr id="89" name="Google Shape;89;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90" name="Google Shape;90;p23"/>
          <p:cNvPicPr preferRelativeResize="0"/>
          <p:nvPr/>
        </p:nvPicPr>
        <p:blipFill rotWithShape="1">
          <a:blip r:embed="rId2">
            <a:alphaModFix/>
          </a:blip>
          <a:srcRect b="0" l="6015" r="0" t="0"/>
          <a:stretch/>
        </p:blipFill>
        <p:spPr>
          <a:xfrm>
            <a:off x="5118975" y="4386125"/>
            <a:ext cx="3774971" cy="572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F1A64"/>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6C59FF"/>
              </a:buClr>
              <a:buSzPts val="2800"/>
              <a:buFont typeface="Montserrat"/>
              <a:buNone/>
              <a:defRPr b="1" sz="2800">
                <a:solidFill>
                  <a:srgbClr val="6C59FF"/>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1pPr>
            <a:lvl2pPr indent="-317500" lvl="1" marL="914400" rtl="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indent="-317500" lvl="2" marL="1371600" rtl="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indent="-317500" lvl="3" marL="1828800" rtl="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indent="-317500" lvl="4" marL="2286000" rtl="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indent="-317500" lvl="5" marL="2743200" rtl="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indent="-317500" lvl="6" marL="3200400" rtl="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indent="-317500" lvl="7" marL="3657600" rtl="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indent="-317500" lvl="8" marL="4114800" rtl="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hyperlink" Target="https://docs.google.com/document/d/1r0uwuunsuxsg8DUNneZ4rV8dX17MBjY63cSOH8e-xKQ/edit?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6.xml"/><Relationship Id="rId3"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1.xml"/><Relationship Id="rId3" Type="http://schemas.openxmlformats.org/officeDocument/2006/relationships/image" Target="../media/image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2.xml"/><Relationship Id="rId3" Type="http://schemas.openxmlformats.org/officeDocument/2006/relationships/image" Target="../media/image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3.xml"/><Relationship Id="rId3" Type="http://schemas.openxmlformats.org/officeDocument/2006/relationships/image" Target="../media/image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4.xml"/><Relationship Id="rId3" Type="http://schemas.openxmlformats.org/officeDocument/2006/relationships/image" Target="../media/image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5.xml"/><Relationship Id="rId3" Type="http://schemas.openxmlformats.org/officeDocument/2006/relationships/image" Target="../media/image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6.xml"/><Relationship Id="rId3" Type="http://schemas.openxmlformats.org/officeDocument/2006/relationships/image" Target="../media/image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9.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0.xml"/><Relationship Id="rId3" Type="http://schemas.openxmlformats.org/officeDocument/2006/relationships/image" Target="../media/image1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2.xml"/><Relationship Id="rId3" Type="http://schemas.openxmlformats.org/officeDocument/2006/relationships/hyperlink" Target="mailto:info@redidatatur.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96" name="Google Shape;96;p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97" name="Google Shape;97;p24"/>
          <p:cNvSpPr/>
          <p:nvPr/>
        </p:nvSpPr>
        <p:spPr>
          <a:xfrm>
            <a:off x="5143500" y="4363025"/>
            <a:ext cx="3940800" cy="703800"/>
          </a:xfrm>
          <a:prstGeom prst="rect">
            <a:avLst/>
          </a:prstGeom>
          <a:solidFill>
            <a:srgbClr val="0E1A64"/>
          </a:solidFill>
          <a:ln cap="flat" cmpd="sng" w="9525">
            <a:solidFill>
              <a:srgbClr val="0E1A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98" name="Google Shape;98;p24"/>
          <p:cNvPicPr preferRelativeResize="0"/>
          <p:nvPr/>
        </p:nvPicPr>
        <p:blipFill rotWithShape="1">
          <a:blip r:embed="rId3">
            <a:alphaModFix/>
          </a:blip>
          <a:srcRect b="0" l="0" r="59023" t="0"/>
          <a:stretch/>
        </p:blipFill>
        <p:spPr>
          <a:xfrm>
            <a:off x="1247825" y="1286925"/>
            <a:ext cx="6648351" cy="2321200"/>
          </a:xfrm>
          <a:prstGeom prst="rect">
            <a:avLst/>
          </a:prstGeom>
          <a:noFill/>
          <a:ln>
            <a:noFill/>
          </a:ln>
        </p:spPr>
      </p:pic>
      <p:pic>
        <p:nvPicPr>
          <p:cNvPr id="99" name="Google Shape;99;p24"/>
          <p:cNvPicPr preferRelativeResize="0"/>
          <p:nvPr/>
        </p:nvPicPr>
        <p:blipFill rotWithShape="1">
          <a:blip r:embed="rId3">
            <a:alphaModFix/>
          </a:blip>
          <a:srcRect b="0" l="39544" r="0" t="0"/>
          <a:stretch/>
        </p:blipFill>
        <p:spPr>
          <a:xfrm>
            <a:off x="4644500" y="3940175"/>
            <a:ext cx="4345948" cy="1028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 de la Mentoría</a:t>
            </a:r>
            <a:endParaRPr/>
          </a:p>
        </p:txBody>
      </p:sp>
      <p:sp>
        <p:nvSpPr>
          <p:cNvPr id="152" name="Google Shape;152;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Chequeo Inicial ✅</a:t>
            </a:r>
            <a:endParaRPr/>
          </a:p>
          <a:p>
            <a:pPr indent="-342900" lvl="0" marL="457200" rtl="0" algn="l">
              <a:spcBef>
                <a:spcPts val="0"/>
              </a:spcBef>
              <a:spcAft>
                <a:spcPts val="0"/>
              </a:spcAft>
              <a:buSzPts val="1800"/>
              <a:buChar char="●"/>
            </a:pPr>
            <a:r>
              <a:rPr lang="en"/>
              <a:t>Presentación ✅</a:t>
            </a:r>
            <a:endParaRPr/>
          </a:p>
          <a:p>
            <a:pPr indent="-342900" lvl="0" marL="457200" rtl="0" algn="l">
              <a:spcBef>
                <a:spcPts val="0"/>
              </a:spcBef>
              <a:spcAft>
                <a:spcPts val="0"/>
              </a:spcAft>
              <a:buSzPts val="1800"/>
              <a:buChar char="●"/>
            </a:pPr>
            <a:r>
              <a:rPr lang="en"/>
              <a:t>Parte 1: People Analytics</a:t>
            </a:r>
            <a:endParaRPr/>
          </a:p>
          <a:p>
            <a:pPr indent="-317500" lvl="1" marL="914400" rtl="0" algn="l">
              <a:spcBef>
                <a:spcPts val="0"/>
              </a:spcBef>
              <a:spcAft>
                <a:spcPts val="0"/>
              </a:spcAft>
              <a:buSzPts val="1400"/>
              <a:buChar char="○"/>
            </a:pPr>
            <a:r>
              <a:rPr lang="en"/>
              <a:t>Qué es, para qué sirve, por qué es importante</a:t>
            </a:r>
            <a:endParaRPr/>
          </a:p>
          <a:p>
            <a:pPr indent="-317500" lvl="1" marL="914400" rtl="0" algn="l">
              <a:spcBef>
                <a:spcPts val="0"/>
              </a:spcBef>
              <a:spcAft>
                <a:spcPts val="0"/>
              </a:spcAft>
              <a:buSzPts val="1400"/>
              <a:buChar char="○"/>
            </a:pPr>
            <a:r>
              <a:rPr lang="en"/>
              <a:t>Conceptos importantes</a:t>
            </a:r>
            <a:endParaRPr/>
          </a:p>
          <a:p>
            <a:pPr indent="-342900" lvl="0" marL="457200" rtl="0" algn="l">
              <a:spcBef>
                <a:spcPts val="0"/>
              </a:spcBef>
              <a:spcAft>
                <a:spcPts val="0"/>
              </a:spcAft>
              <a:buSzPts val="1800"/>
              <a:buChar char="●"/>
            </a:pPr>
            <a:r>
              <a:rPr lang="en"/>
              <a:t>Parte 2</a:t>
            </a:r>
            <a:endParaRPr/>
          </a:p>
          <a:p>
            <a:pPr indent="-317500" lvl="1" marL="914400" rtl="0" algn="l">
              <a:spcBef>
                <a:spcPts val="0"/>
              </a:spcBef>
              <a:spcAft>
                <a:spcPts val="0"/>
              </a:spcAft>
              <a:buSzPts val="1400"/>
              <a:buChar char="○"/>
            </a:pPr>
            <a:r>
              <a:rPr lang="en"/>
              <a:t>Applicant Tracking Systems</a:t>
            </a:r>
            <a:endParaRPr/>
          </a:p>
          <a:p>
            <a:pPr indent="-317500" lvl="1" marL="914400" rtl="0" algn="l">
              <a:spcBef>
                <a:spcPts val="0"/>
              </a:spcBef>
              <a:spcAft>
                <a:spcPts val="0"/>
              </a:spcAft>
              <a:buSzPts val="1400"/>
              <a:buChar char="○"/>
            </a:pPr>
            <a:r>
              <a:rPr lang="en"/>
              <a:t>Happiness at work</a:t>
            </a:r>
            <a:endParaRPr/>
          </a:p>
          <a:p>
            <a:pPr indent="-342900" lvl="0" marL="457200" rtl="0" algn="l">
              <a:spcBef>
                <a:spcPts val="0"/>
              </a:spcBef>
              <a:spcAft>
                <a:spcPts val="0"/>
              </a:spcAft>
              <a:buSzPts val="1800"/>
              <a:buChar char="●"/>
            </a:pPr>
            <a:r>
              <a:rPr lang="en"/>
              <a:t>Chequeo Final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DISCLAIMER / ACLARACIÓN</a:t>
            </a:r>
            <a:endParaRPr/>
          </a:p>
        </p:txBody>
      </p:sp>
      <p:sp>
        <p:nvSpPr>
          <p:cNvPr id="158" name="Google Shape;158;p34"/>
          <p:cNvSpPr txBox="1"/>
          <p:nvPr>
            <p:ph idx="1" type="body"/>
          </p:nvPr>
        </p:nvSpPr>
        <p:spPr>
          <a:xfrm>
            <a:off x="311700" y="10583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No podemos aprender </a:t>
            </a:r>
            <a:r>
              <a:rPr b="1" lang="en"/>
              <a:t>todo</a:t>
            </a:r>
            <a:r>
              <a:rPr lang="en"/>
              <a:t> lo que hay que saber sobre un tema en una hora y media. Sí podemos entender de qué se trata, para qué sirve, la importancia que tiene y los primeros pasos para aplicar el aprendizaje.</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La fisicalidad no asegura la presencia.</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Esta experiencia de aprendizaje está diseñada para que sumada a la curiosidad de cada persona y los recursos complementarios puedan aprender los conceptos necesarios para ponerlos en práctica.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5"/>
          <p:cNvSpPr txBox="1"/>
          <p:nvPr>
            <p:ph type="title"/>
          </p:nvPr>
        </p:nvSpPr>
        <p:spPr>
          <a:xfrm>
            <a:off x="490250" y="450150"/>
            <a:ext cx="8038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rgbClr val="E49C3D"/>
                </a:solidFill>
              </a:rPr>
              <a:t>People Analytics</a:t>
            </a:r>
            <a:endParaRPr>
              <a:solidFill>
                <a:srgbClr val="E49C3D"/>
              </a:solidFill>
            </a:endParaRPr>
          </a:p>
          <a:p>
            <a:pPr indent="0" lvl="0" marL="0" rtl="0" algn="l">
              <a:spcBef>
                <a:spcPts val="0"/>
              </a:spcBef>
              <a:spcAft>
                <a:spcPts val="0"/>
              </a:spcAft>
              <a:buNone/>
            </a:pPr>
            <a:r>
              <a:t/>
            </a:r>
            <a:endParaRPr sz="3000"/>
          </a:p>
          <a:p>
            <a:pPr indent="0" lvl="0" marL="0" rtl="0" algn="l">
              <a:spcBef>
                <a:spcPts val="0"/>
              </a:spcBef>
              <a:spcAft>
                <a:spcPts val="0"/>
              </a:spcAft>
              <a:buNone/>
            </a:pPr>
            <a:r>
              <a:rPr lang="en" sz="3000"/>
              <a:t>Parte 1</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6"/>
          <p:cNvSpPr txBox="1"/>
          <p:nvPr>
            <p:ph type="title"/>
          </p:nvPr>
        </p:nvSpPr>
        <p:spPr>
          <a:xfrm>
            <a:off x="260850" y="949475"/>
            <a:ext cx="8622300" cy="36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0" lang="en" sz="3120"/>
              <a:t>1. Entender por qué lo hacemos: </a:t>
            </a:r>
            <a:endParaRPr b="0" sz="3120"/>
          </a:p>
          <a:p>
            <a:pPr indent="0" lvl="0" marL="0" rtl="0" algn="l">
              <a:spcBef>
                <a:spcPts val="0"/>
              </a:spcBef>
              <a:spcAft>
                <a:spcPts val="0"/>
              </a:spcAft>
              <a:buSzPts val="990"/>
              <a:buNone/>
            </a:pPr>
            <a:r>
              <a:rPr lang="en" sz="3120" u="sng"/>
              <a:t>Lo que no se mide, es más difícil mejorar</a:t>
            </a:r>
            <a:endParaRPr sz="3120" u="sng"/>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7"/>
          <p:cNvSpPr txBox="1"/>
          <p:nvPr>
            <p:ph type="title"/>
          </p:nvPr>
        </p:nvSpPr>
        <p:spPr>
          <a:xfrm>
            <a:off x="260850" y="949475"/>
            <a:ext cx="86223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0" lang="en" sz="3120"/>
              <a:t>1. Entender por qué lo hacemos: </a:t>
            </a:r>
            <a:endParaRPr b="0" sz="3120"/>
          </a:p>
          <a:p>
            <a:pPr indent="0" lvl="0" marL="0" rtl="0" algn="l">
              <a:spcBef>
                <a:spcPts val="0"/>
              </a:spcBef>
              <a:spcAft>
                <a:spcPts val="0"/>
              </a:spcAft>
              <a:buClr>
                <a:schemeClr val="dk1"/>
              </a:buClr>
              <a:buSzPts val="990"/>
              <a:buFont typeface="Arial"/>
              <a:buNone/>
            </a:pPr>
            <a:r>
              <a:rPr lang="en" sz="3120" u="sng"/>
              <a:t>Lo que no se mide, es más difícil mejorar</a:t>
            </a:r>
            <a:endParaRPr sz="3120"/>
          </a:p>
          <a:p>
            <a:pPr indent="0" lvl="0" marL="0" rtl="0" algn="l">
              <a:spcBef>
                <a:spcPts val="0"/>
              </a:spcBef>
              <a:spcAft>
                <a:spcPts val="0"/>
              </a:spcAft>
              <a:buSzPts val="990"/>
              <a:buNone/>
            </a:pPr>
            <a:r>
              <a:rPr lang="en" sz="3120">
                <a:highlight>
                  <a:schemeClr val="lt1"/>
                </a:highlight>
              </a:rPr>
              <a:t>2. Lo importante: </a:t>
            </a:r>
            <a:endParaRPr sz="3120">
              <a:highlight>
                <a:schemeClr val="lt1"/>
              </a:highlight>
            </a:endParaRPr>
          </a:p>
          <a:p>
            <a:pPr indent="0" lvl="0" marL="0" rtl="0" algn="l">
              <a:spcBef>
                <a:spcPts val="0"/>
              </a:spcBef>
              <a:spcAft>
                <a:spcPts val="0"/>
              </a:spcAft>
              <a:buSzPts val="990"/>
              <a:buNone/>
            </a:pPr>
            <a:r>
              <a:rPr lang="en" sz="3120">
                <a:highlight>
                  <a:schemeClr val="lt1"/>
                </a:highlight>
              </a:rPr>
              <a:t>Hacerse las preguntas adecuadas</a:t>
            </a:r>
            <a:endParaRPr sz="312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8"/>
          <p:cNvSpPr txBox="1"/>
          <p:nvPr>
            <p:ph type="title"/>
          </p:nvPr>
        </p:nvSpPr>
        <p:spPr>
          <a:xfrm>
            <a:off x="260850" y="949475"/>
            <a:ext cx="8622300" cy="300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0" lang="en" sz="3120"/>
              <a:t>1. Entender por qué lo hacemos: </a:t>
            </a:r>
            <a:endParaRPr b="0" sz="3120"/>
          </a:p>
          <a:p>
            <a:pPr indent="0" lvl="0" marL="0" rtl="0" algn="l">
              <a:spcBef>
                <a:spcPts val="0"/>
              </a:spcBef>
              <a:spcAft>
                <a:spcPts val="0"/>
              </a:spcAft>
              <a:buSzPts val="990"/>
              <a:buNone/>
            </a:pPr>
            <a:r>
              <a:rPr lang="en" sz="3120" u="sng"/>
              <a:t>Lo que no se mide, es más difícil mejorar</a:t>
            </a:r>
            <a:endParaRPr sz="3120"/>
          </a:p>
          <a:p>
            <a:pPr indent="0" lvl="0" marL="0" rtl="0" algn="l">
              <a:spcBef>
                <a:spcPts val="0"/>
              </a:spcBef>
              <a:spcAft>
                <a:spcPts val="0"/>
              </a:spcAft>
              <a:buSzPts val="990"/>
              <a:buNone/>
            </a:pPr>
            <a:r>
              <a:rPr lang="en" sz="3120">
                <a:highlight>
                  <a:schemeClr val="lt1"/>
                </a:highlight>
              </a:rPr>
              <a:t>2. Lo importante: </a:t>
            </a:r>
            <a:endParaRPr sz="3120">
              <a:highlight>
                <a:schemeClr val="lt1"/>
              </a:highlight>
            </a:endParaRPr>
          </a:p>
          <a:p>
            <a:pPr indent="0" lvl="0" marL="0" rtl="0" algn="l">
              <a:spcBef>
                <a:spcPts val="0"/>
              </a:spcBef>
              <a:spcAft>
                <a:spcPts val="0"/>
              </a:spcAft>
              <a:buSzPts val="990"/>
              <a:buNone/>
            </a:pPr>
            <a:r>
              <a:rPr lang="en" sz="3120">
                <a:highlight>
                  <a:schemeClr val="lt1"/>
                </a:highlight>
              </a:rPr>
              <a:t>Hacerse las preguntas adecuadas</a:t>
            </a:r>
            <a:endParaRPr sz="3120">
              <a:highlight>
                <a:schemeClr val="lt1"/>
              </a:highlight>
            </a:endParaRPr>
          </a:p>
          <a:p>
            <a:pPr indent="0" lvl="0" marL="0" rtl="0" algn="l">
              <a:spcBef>
                <a:spcPts val="0"/>
              </a:spcBef>
              <a:spcAft>
                <a:spcPts val="0"/>
              </a:spcAft>
              <a:buSzPts val="990"/>
              <a:buNone/>
            </a:pPr>
            <a:r>
              <a:rPr lang="en" sz="3120"/>
              <a:t>3. </a:t>
            </a:r>
            <a:r>
              <a:rPr lang="en" sz="3120">
                <a:solidFill>
                  <a:srgbClr val="E49C3D"/>
                </a:solidFill>
              </a:rPr>
              <a:t>Tomar acción</a:t>
            </a:r>
            <a:r>
              <a:rPr lang="en" sz="3120"/>
              <a:t> con base a los datos y su respectivo análisis</a:t>
            </a:r>
            <a:endParaRPr sz="312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People Analytics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People Analytics</a:t>
            </a:r>
            <a:endParaRPr/>
          </a:p>
        </p:txBody>
      </p:sp>
      <p:sp>
        <p:nvSpPr>
          <p:cNvPr id="189" name="Google Shape;189;p40"/>
          <p:cNvSpPr txBox="1"/>
          <p:nvPr/>
        </p:nvSpPr>
        <p:spPr>
          <a:xfrm>
            <a:off x="2179950" y="2992650"/>
            <a:ext cx="4784100" cy="66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20">
                <a:solidFill>
                  <a:srgbClr val="EE5872"/>
                </a:solidFill>
                <a:latin typeface="Montserrat"/>
                <a:ea typeface="Montserrat"/>
                <a:cs typeface="Montserrat"/>
                <a:sym typeface="Montserrat"/>
              </a:rPr>
              <a:t>¿Análisis de personas?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Evolución de Recursos Humanos</a:t>
            </a:r>
            <a:endParaRPr/>
          </a:p>
        </p:txBody>
      </p:sp>
      <p:pic>
        <p:nvPicPr>
          <p:cNvPr id="195" name="Google Shape;195;p41"/>
          <p:cNvPicPr preferRelativeResize="0"/>
          <p:nvPr/>
        </p:nvPicPr>
        <p:blipFill>
          <a:blip r:embed="rId3">
            <a:alphaModFix/>
          </a:blip>
          <a:stretch>
            <a:fillRect/>
          </a:stretch>
        </p:blipFill>
        <p:spPr>
          <a:xfrm>
            <a:off x="1358099" y="1017725"/>
            <a:ext cx="6427800" cy="3405401"/>
          </a:xfrm>
          <a:prstGeom prst="rect">
            <a:avLst/>
          </a:prstGeom>
          <a:noFill/>
          <a:ln>
            <a:noFill/>
          </a:ln>
        </p:spPr>
      </p:pic>
      <p:sp>
        <p:nvSpPr>
          <p:cNvPr id="196" name="Google Shape;196;p41"/>
          <p:cNvSpPr txBox="1"/>
          <p:nvPr/>
        </p:nvSpPr>
        <p:spPr>
          <a:xfrm>
            <a:off x="1548750" y="4232550"/>
            <a:ext cx="13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Montserrat"/>
                <a:ea typeface="Montserrat"/>
                <a:cs typeface="Montserrat"/>
                <a:sym typeface="Montserrat"/>
              </a:rPr>
              <a:t>Fuente: Slik, 2023</a:t>
            </a:r>
            <a:endParaRPr sz="10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Recopilación y aplicación de datos de las personas que trabajan en la empresa para mejorar el talento crítico y los resultados comerciales.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sz="1200"/>
              <a:t>Fuente: Gartner</a:t>
            </a:r>
            <a:endParaRPr sz="1200"/>
          </a:p>
        </p:txBody>
      </p:sp>
      <p:sp>
        <p:nvSpPr>
          <p:cNvPr id="202" name="Google Shape;202;p4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People Analytics</a:t>
            </a:r>
            <a:endParaRPr/>
          </a:p>
        </p:txBody>
      </p:sp>
      <p:sp>
        <p:nvSpPr>
          <p:cNvPr id="203" name="Google Shape;203;p4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¿Qué 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5" name="Google Shape;105;p25"/>
          <p:cNvSpPr txBox="1"/>
          <p:nvPr/>
        </p:nvSpPr>
        <p:spPr>
          <a:xfrm>
            <a:off x="311700" y="445025"/>
            <a:ext cx="8520600" cy="1022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00">
                <a:solidFill>
                  <a:srgbClr val="EE5872"/>
                </a:solidFill>
                <a:latin typeface="Montserrat"/>
                <a:ea typeface="Montserrat"/>
                <a:cs typeface="Montserrat"/>
                <a:sym typeface="Montserrat"/>
              </a:rPr>
              <a:t>Recordatorio: entregables del programa</a:t>
            </a:r>
            <a:endParaRPr b="1" sz="2800">
              <a:solidFill>
                <a:srgbClr val="EE5872"/>
              </a:solidFill>
              <a:latin typeface="Montserrat"/>
              <a:ea typeface="Montserrat"/>
              <a:cs typeface="Montserrat"/>
              <a:sym typeface="Montserrat"/>
            </a:endParaRPr>
          </a:p>
        </p:txBody>
      </p:sp>
      <p:sp>
        <p:nvSpPr>
          <p:cNvPr id="106" name="Google Shape;106;p25"/>
          <p:cNvSpPr txBox="1"/>
          <p:nvPr/>
        </p:nvSpPr>
        <p:spPr>
          <a:xfrm>
            <a:off x="311700" y="1153400"/>
            <a:ext cx="8325900" cy="25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Montserrat"/>
                <a:ea typeface="Montserrat"/>
                <a:cs typeface="Montserrat"/>
                <a:sym typeface="Montserrat"/>
              </a:rPr>
              <a:t>Proyecto de inteligencia turística empresarial e  innovación en recursos humanos </a:t>
            </a:r>
            <a:endParaRPr b="1"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en" sz="1800">
                <a:solidFill>
                  <a:schemeClr val="dk1"/>
                </a:solidFill>
                <a:latin typeface="Montserrat"/>
                <a:ea typeface="Montserrat"/>
                <a:cs typeface="Montserrat"/>
                <a:sym typeface="Montserrat"/>
              </a:rPr>
              <a:t>Entrega 1:</a:t>
            </a:r>
            <a:r>
              <a:rPr lang="en" sz="1800">
                <a:solidFill>
                  <a:schemeClr val="dk1"/>
                </a:solidFill>
                <a:latin typeface="Montserrat"/>
                <a:ea typeface="Montserrat"/>
                <a:cs typeface="Montserrat"/>
                <a:sym typeface="Montserrat"/>
              </a:rPr>
              <a:t> 17 de noviembre </a:t>
            </a:r>
            <a:endParaRPr sz="18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en" sz="1800">
                <a:solidFill>
                  <a:schemeClr val="dk1"/>
                </a:solidFill>
                <a:latin typeface="Montserrat"/>
                <a:ea typeface="Montserrat"/>
                <a:cs typeface="Montserrat"/>
                <a:sym typeface="Montserrat"/>
              </a:rPr>
              <a:t>Entrega 2: </a:t>
            </a:r>
            <a:r>
              <a:rPr lang="en" sz="1800">
                <a:solidFill>
                  <a:schemeClr val="dk1"/>
                </a:solidFill>
                <a:latin typeface="Montserrat"/>
                <a:ea typeface="Montserrat"/>
                <a:cs typeface="Montserrat"/>
                <a:sym typeface="Montserrat"/>
              </a:rPr>
              <a:t>27 de noviembre </a:t>
            </a:r>
            <a:endParaRPr sz="18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en" sz="1800">
                <a:solidFill>
                  <a:schemeClr val="dk1"/>
                </a:solidFill>
                <a:latin typeface="Montserrat"/>
                <a:ea typeface="Montserrat"/>
                <a:cs typeface="Montserrat"/>
                <a:sym typeface="Montserrat"/>
              </a:rPr>
              <a:t>Entrega final:</a:t>
            </a:r>
            <a:r>
              <a:rPr lang="en" sz="1800">
                <a:solidFill>
                  <a:schemeClr val="dk1"/>
                </a:solidFill>
                <a:latin typeface="Montserrat"/>
                <a:ea typeface="Montserrat"/>
                <a:cs typeface="Montserrat"/>
                <a:sym typeface="Montserrat"/>
              </a:rPr>
              <a:t> 4 de diciembre</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800">
                <a:solidFill>
                  <a:schemeClr val="dk1"/>
                </a:solidFill>
                <a:latin typeface="Montserrat"/>
                <a:ea typeface="Montserrat"/>
                <a:cs typeface="Montserrat"/>
                <a:sym typeface="Montserrat"/>
              </a:rPr>
              <a:t>→ Revisar retroalimentación de mentor(a)</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800">
                <a:solidFill>
                  <a:schemeClr val="dk1"/>
                </a:solidFill>
                <a:latin typeface="Montserrat"/>
                <a:ea typeface="Montserrat"/>
                <a:cs typeface="Montserrat"/>
                <a:sym typeface="Montserrat"/>
              </a:rPr>
              <a:t>→ Llenar </a:t>
            </a:r>
            <a:r>
              <a:rPr lang="en" sz="1800" u="sng">
                <a:solidFill>
                  <a:schemeClr val="hlink"/>
                </a:solidFill>
                <a:latin typeface="Montserrat"/>
                <a:ea typeface="Montserrat"/>
                <a:cs typeface="Montserrat"/>
                <a:sym typeface="Montserrat"/>
                <a:hlinkClick r:id="rId3"/>
              </a:rPr>
              <a:t>Formato del proyecto</a:t>
            </a:r>
            <a:r>
              <a:rPr lang="en" sz="1800">
                <a:solidFill>
                  <a:schemeClr val="dk1"/>
                </a:solidFill>
                <a:latin typeface="Montserrat"/>
                <a:ea typeface="Montserrat"/>
                <a:cs typeface="Montserrat"/>
                <a:sym typeface="Montserrat"/>
              </a:rPr>
              <a:t> y enviar a info@redidatatur.com</a:t>
            </a:r>
            <a:endParaRPr sz="1800">
              <a:solidFill>
                <a:schemeClr val="dk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Comienza con </a:t>
            </a:r>
            <a:r>
              <a:rPr b="1" lang="en"/>
              <a:t>una pregunta empresarial de gestión del talento</a:t>
            </a:r>
            <a:r>
              <a:rPr lang="en"/>
              <a:t> e integra datos de talento internos y externos para hacer una </a:t>
            </a:r>
            <a:r>
              <a:rPr b="1" lang="en"/>
              <a:t>predicción sobre los comportamientos y acciones</a:t>
            </a:r>
            <a:r>
              <a:rPr lang="en"/>
              <a:t> de la fuerza laboral en toda la organización, y le permite realizar un seguimiento de los resultados.</a:t>
            </a:r>
            <a:endParaRPr/>
          </a:p>
        </p:txBody>
      </p:sp>
      <p:sp>
        <p:nvSpPr>
          <p:cNvPr id="209" name="Google Shape;209;p4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People Analytics</a:t>
            </a:r>
            <a:endParaRPr/>
          </a:p>
        </p:txBody>
      </p:sp>
      <p:sp>
        <p:nvSpPr>
          <p:cNvPr id="210" name="Google Shape;210;p4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¿Qué 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92500"/>
          </a:bodyPr>
          <a:lstStyle/>
          <a:p>
            <a:pPr indent="-334327" lvl="0" marL="457200" rtl="0" algn="l">
              <a:spcBef>
                <a:spcPts val="0"/>
              </a:spcBef>
              <a:spcAft>
                <a:spcPts val="0"/>
              </a:spcAft>
              <a:buSzPct val="100000"/>
              <a:buChar char="●"/>
            </a:pPr>
            <a:r>
              <a:rPr lang="en"/>
              <a:t>Para hacer </a:t>
            </a:r>
            <a:r>
              <a:rPr b="1" lang="en"/>
              <a:t>predicciones sobre comportamientos y acciones</a:t>
            </a:r>
            <a:r>
              <a:rPr lang="en"/>
              <a:t> de la fuerza laboral</a:t>
            </a:r>
            <a:endParaRPr/>
          </a:p>
          <a:p>
            <a:pPr indent="-334327" lvl="0" marL="457200" rtl="0" algn="l">
              <a:spcBef>
                <a:spcPts val="0"/>
              </a:spcBef>
              <a:spcAft>
                <a:spcPts val="0"/>
              </a:spcAft>
              <a:buSzPct val="100000"/>
              <a:buChar char="●"/>
            </a:pPr>
            <a:r>
              <a:rPr b="1" lang="en"/>
              <a:t>Comprender la experiencia</a:t>
            </a:r>
            <a:r>
              <a:rPr lang="en"/>
              <a:t> de los colaboradores cuantitativamente</a:t>
            </a:r>
            <a:endParaRPr/>
          </a:p>
          <a:p>
            <a:pPr indent="-334327" lvl="0" marL="457200" rtl="0" algn="l">
              <a:spcBef>
                <a:spcPts val="0"/>
              </a:spcBef>
              <a:spcAft>
                <a:spcPts val="0"/>
              </a:spcAft>
              <a:buSzPct val="100000"/>
              <a:buChar char="●"/>
            </a:pPr>
            <a:r>
              <a:rPr b="1" lang="en"/>
              <a:t>Entender mejor</a:t>
            </a:r>
            <a:r>
              <a:rPr lang="en"/>
              <a:t> lo que nos dicen las/los colaboradoras/es y cómo ayudarles </a:t>
            </a:r>
            <a:endParaRPr/>
          </a:p>
          <a:p>
            <a:pPr indent="-334327" lvl="0" marL="457200" rtl="0" algn="l">
              <a:spcBef>
                <a:spcPts val="0"/>
              </a:spcBef>
              <a:spcAft>
                <a:spcPts val="0"/>
              </a:spcAft>
              <a:buSzPct val="100000"/>
              <a:buChar char="●"/>
            </a:pPr>
            <a:r>
              <a:rPr lang="en"/>
              <a:t>Gestión basada en evidencia y con impacto en la </a:t>
            </a:r>
            <a:r>
              <a:rPr b="1" lang="en"/>
              <a:t>eficacia y eficiencia de HR.</a:t>
            </a:r>
            <a:endParaRPr b="1"/>
          </a:p>
        </p:txBody>
      </p:sp>
      <p:sp>
        <p:nvSpPr>
          <p:cNvPr id="216" name="Google Shape;216;p4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People Analytics</a:t>
            </a:r>
            <a:endParaRPr/>
          </a:p>
        </p:txBody>
      </p:sp>
      <p:sp>
        <p:nvSpPr>
          <p:cNvPr id="217" name="Google Shape;217;p4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¿Para qué sirve?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b="1" lang="en"/>
              <a:t>Tomar decisiones</a:t>
            </a:r>
            <a:r>
              <a:rPr lang="en"/>
              <a:t> basadas en datos sobre diferentes procesos de personas y convertirlos en acciones para impulsar el desempeño de nuestra organización.</a:t>
            </a:r>
            <a:endParaRPr/>
          </a:p>
        </p:txBody>
      </p:sp>
      <p:sp>
        <p:nvSpPr>
          <p:cNvPr id="223" name="Google Shape;223;p4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People Analytics</a:t>
            </a:r>
            <a:endParaRPr/>
          </a:p>
        </p:txBody>
      </p:sp>
      <p:sp>
        <p:nvSpPr>
          <p:cNvPr id="224" name="Google Shape;224;p4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¿Por qué es importante?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Te ayuda a:</a:t>
            </a:r>
            <a:endParaRPr/>
          </a:p>
          <a:p>
            <a:pPr indent="-342900" lvl="0" marL="457200" rtl="0" algn="l">
              <a:spcBef>
                <a:spcPts val="1200"/>
              </a:spcBef>
              <a:spcAft>
                <a:spcPts val="0"/>
              </a:spcAft>
              <a:buSzPts val="1800"/>
              <a:buChar char="●"/>
            </a:pPr>
            <a:r>
              <a:rPr lang="en"/>
              <a:t>Ahorrar tiempo y dinero</a:t>
            </a:r>
            <a:endParaRPr/>
          </a:p>
          <a:p>
            <a:pPr indent="-342900" lvl="0" marL="457200" rtl="0" algn="l">
              <a:spcBef>
                <a:spcPts val="0"/>
              </a:spcBef>
              <a:spcAft>
                <a:spcPts val="0"/>
              </a:spcAft>
              <a:buSzPts val="1800"/>
              <a:buChar char="●"/>
            </a:pPr>
            <a:r>
              <a:rPr lang="en"/>
              <a:t>Mejorar la productividad de tu equipo</a:t>
            </a:r>
            <a:endParaRPr/>
          </a:p>
          <a:p>
            <a:pPr indent="-342900" lvl="0" marL="457200" rtl="0" algn="l">
              <a:spcBef>
                <a:spcPts val="0"/>
              </a:spcBef>
              <a:spcAft>
                <a:spcPts val="0"/>
              </a:spcAft>
              <a:buSzPts val="1800"/>
              <a:buChar char="●"/>
            </a:pPr>
            <a:r>
              <a:rPr lang="en"/>
              <a:t>Mejorar los resultados comerciales críticos</a:t>
            </a:r>
            <a:endParaRPr/>
          </a:p>
        </p:txBody>
      </p:sp>
      <p:sp>
        <p:nvSpPr>
          <p:cNvPr id="230" name="Google Shape;230;p4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People Analytics</a:t>
            </a:r>
            <a:endParaRPr/>
          </a:p>
        </p:txBody>
      </p:sp>
      <p:sp>
        <p:nvSpPr>
          <p:cNvPr id="231" name="Google Shape;231;p4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¿Por qué es importante?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Ejemplo: Google</a:t>
            </a:r>
            <a:endParaRPr/>
          </a:p>
        </p:txBody>
      </p:sp>
      <p:pic>
        <p:nvPicPr>
          <p:cNvPr id="237" name="Google Shape;237;p47"/>
          <p:cNvPicPr preferRelativeResize="0"/>
          <p:nvPr/>
        </p:nvPicPr>
        <p:blipFill>
          <a:blip r:embed="rId3">
            <a:alphaModFix/>
          </a:blip>
          <a:stretch>
            <a:fillRect/>
          </a:stretch>
        </p:blipFill>
        <p:spPr>
          <a:xfrm>
            <a:off x="5519750" y="661263"/>
            <a:ext cx="3820975" cy="3820975"/>
          </a:xfrm>
          <a:prstGeom prst="rect">
            <a:avLst/>
          </a:prstGeom>
          <a:noFill/>
          <a:ln>
            <a:noFill/>
          </a:ln>
        </p:spPr>
      </p:pic>
      <p:pic>
        <p:nvPicPr>
          <p:cNvPr id="238" name="Google Shape;238;p47"/>
          <p:cNvPicPr preferRelativeResize="0"/>
          <p:nvPr/>
        </p:nvPicPr>
        <p:blipFill>
          <a:blip r:embed="rId4">
            <a:alphaModFix/>
          </a:blip>
          <a:stretch>
            <a:fillRect/>
          </a:stretch>
        </p:blipFill>
        <p:spPr>
          <a:xfrm>
            <a:off x="3586900" y="661275"/>
            <a:ext cx="3820975" cy="3820975"/>
          </a:xfrm>
          <a:prstGeom prst="rect">
            <a:avLst/>
          </a:prstGeom>
          <a:noFill/>
          <a:ln>
            <a:noFill/>
          </a:ln>
        </p:spPr>
      </p:pic>
      <p:sp>
        <p:nvSpPr>
          <p:cNvPr id="239" name="Google Shape;239;p47"/>
          <p:cNvSpPr txBox="1"/>
          <p:nvPr>
            <p:ph idx="4294967295" type="body"/>
          </p:nvPr>
        </p:nvSpPr>
        <p:spPr>
          <a:xfrm>
            <a:off x="311700" y="115247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People Innovation Lab (PiLab) utiliza una variedad de datos para determinar qué hace que un/a gran gerente y un equipo sean efectivos. </a:t>
            </a:r>
            <a:endParaRPr/>
          </a:p>
          <a:p>
            <a:pPr indent="0" lvl="0" marL="0" rtl="0" algn="l">
              <a:spcBef>
                <a:spcPts val="1200"/>
              </a:spcBef>
              <a:spcAft>
                <a:spcPts val="1200"/>
              </a:spcAft>
              <a:buNone/>
            </a:pPr>
            <a:r>
              <a:rPr lang="en"/>
              <a:t>Luego implementan sus hallazgos en la formación de la estructura del equipo, así como en las decisiones de contratación, capacitación y promoción.</a:t>
            </a:r>
            <a:endParaRPr/>
          </a:p>
        </p:txBody>
      </p:sp>
      <p:sp>
        <p:nvSpPr>
          <p:cNvPr id="240" name="Google Shape;240;p47"/>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Ejemplo: NASA</a:t>
            </a:r>
            <a:endParaRPr/>
          </a:p>
        </p:txBody>
      </p:sp>
      <p:sp>
        <p:nvSpPr>
          <p:cNvPr id="246" name="Google Shape;246;p48"/>
          <p:cNvSpPr txBox="1"/>
          <p:nvPr>
            <p:ph idx="4294967295" type="body"/>
          </p:nvPr>
        </p:nvSpPr>
        <p:spPr>
          <a:xfrm>
            <a:off x="311700" y="1152475"/>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t>Al crear una base de datos de mapeo de talentos utilizando la tecnología Neo4j, la NASA crea gráficos de conocimiento para mostrar las relaciones entre personas, habilidades y proyectos. Estos gráficos permiten a la NASA identificar las habilidades, conocimientos, capacidades y tecnología específicos dentro de un puesto de trabajo y luego traducirlos a un empleado, sus proyectos y su capacitación.</a:t>
            </a:r>
            <a:endParaRPr/>
          </a:p>
        </p:txBody>
      </p:sp>
      <p:sp>
        <p:nvSpPr>
          <p:cNvPr id="247" name="Google Shape;247;p48"/>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248" name="Google Shape;248;p48"/>
          <p:cNvPicPr preferRelativeResize="0"/>
          <p:nvPr/>
        </p:nvPicPr>
        <p:blipFill>
          <a:blip r:embed="rId3">
            <a:alphaModFix/>
          </a:blip>
          <a:stretch>
            <a:fillRect/>
          </a:stretch>
        </p:blipFill>
        <p:spPr>
          <a:xfrm>
            <a:off x="4311600" y="941713"/>
            <a:ext cx="4527599" cy="326008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¿Tenemos ejemplos aquí?</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Paso a Paso</a:t>
            </a:r>
            <a:endParaRPr/>
          </a:p>
        </p:txBody>
      </p:sp>
      <p:pic>
        <p:nvPicPr>
          <p:cNvPr id="259" name="Google Shape;259;p50"/>
          <p:cNvPicPr preferRelativeResize="0"/>
          <p:nvPr/>
        </p:nvPicPr>
        <p:blipFill>
          <a:blip r:embed="rId3">
            <a:alphaModFix/>
          </a:blip>
          <a:stretch>
            <a:fillRect/>
          </a:stretch>
        </p:blipFill>
        <p:spPr>
          <a:xfrm>
            <a:off x="423013" y="1072450"/>
            <a:ext cx="8297976" cy="3211675"/>
          </a:xfrm>
          <a:prstGeom prst="rect">
            <a:avLst/>
          </a:prstGeom>
          <a:noFill/>
          <a:ln>
            <a:noFill/>
          </a:ln>
        </p:spPr>
      </p:pic>
      <p:sp>
        <p:nvSpPr>
          <p:cNvPr id="260" name="Google Shape;260;p50"/>
          <p:cNvSpPr txBox="1"/>
          <p:nvPr/>
        </p:nvSpPr>
        <p:spPr>
          <a:xfrm>
            <a:off x="670850" y="3945425"/>
            <a:ext cx="13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Montserrat"/>
                <a:ea typeface="Montserrat"/>
                <a:cs typeface="Montserrat"/>
                <a:sym typeface="Montserrat"/>
              </a:rPr>
              <a:t>Fuente: Slik, 2023</a:t>
            </a:r>
            <a:endParaRPr sz="1000">
              <a:solidFill>
                <a:schemeClr val="dk2"/>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Métricas &amp; Indicadores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Métricas &amp; Indicadores</a:t>
            </a:r>
            <a:endParaRPr/>
          </a:p>
        </p:txBody>
      </p:sp>
      <p:sp>
        <p:nvSpPr>
          <p:cNvPr id="271" name="Google Shape;271;p52"/>
          <p:cNvSpPr txBox="1"/>
          <p:nvPr>
            <p:ph type="title"/>
          </p:nvPr>
        </p:nvSpPr>
        <p:spPr>
          <a:xfrm>
            <a:off x="311700" y="29926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EE5872"/>
                </a:solidFill>
              </a:rPr>
              <a:t>¿Son lo mismo?</a:t>
            </a:r>
            <a:endParaRPr>
              <a:solidFill>
                <a:srgbClr val="EE587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6"/>
          <p:cNvSpPr txBox="1"/>
          <p:nvPr>
            <p:ph type="title"/>
          </p:nvPr>
        </p:nvSpPr>
        <p:spPr>
          <a:xfrm>
            <a:off x="4572000" y="2952750"/>
            <a:ext cx="4443600" cy="139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 sz="1800">
                <a:solidFill>
                  <a:schemeClr val="lt1"/>
                </a:solidFill>
              </a:rPr>
              <a:t>Gissela Peralta - </a:t>
            </a:r>
            <a:r>
              <a:rPr b="0" lang="en" sz="1800">
                <a:solidFill>
                  <a:schemeClr val="lt1"/>
                </a:solidFill>
              </a:rPr>
              <a:t>Consultora en Ingeniería de Aprendizaje en PIT Policy Lab y Fundadora de Aurora Lab</a:t>
            </a:r>
            <a:endParaRPr b="0" sz="1800">
              <a:solidFill>
                <a:schemeClr val="lt1"/>
              </a:solidFill>
            </a:endParaRPr>
          </a:p>
          <a:p>
            <a:pPr indent="0" lvl="0" marL="0" rtl="0" algn="l">
              <a:spcBef>
                <a:spcPts val="0"/>
              </a:spcBef>
              <a:spcAft>
                <a:spcPts val="0"/>
              </a:spcAft>
              <a:buSzPts val="990"/>
              <a:buNone/>
            </a:pPr>
            <a:r>
              <a:t/>
            </a:r>
            <a:endParaRPr sz="1800"/>
          </a:p>
        </p:txBody>
      </p:sp>
      <p:sp>
        <p:nvSpPr>
          <p:cNvPr id="112" name="Google Shape;112;p26"/>
          <p:cNvSpPr txBox="1"/>
          <p:nvPr/>
        </p:nvSpPr>
        <p:spPr>
          <a:xfrm>
            <a:off x="4572000" y="535950"/>
            <a:ext cx="4002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440"/>
              <a:buNone/>
            </a:pPr>
            <a:r>
              <a:rPr b="1" lang="en" sz="2520">
                <a:solidFill>
                  <a:srgbClr val="EE5872"/>
                </a:solidFill>
                <a:latin typeface="Montserrat"/>
                <a:ea typeface="Montserrat"/>
                <a:cs typeface="Montserrat"/>
                <a:sym typeface="Montserrat"/>
              </a:rPr>
              <a:t>Sesión de mentoría 5:  </a:t>
            </a:r>
            <a:r>
              <a:rPr b="1" lang="en" sz="2520">
                <a:solidFill>
                  <a:srgbClr val="EE5872"/>
                </a:solidFill>
                <a:latin typeface="Montserrat"/>
                <a:ea typeface="Montserrat"/>
                <a:cs typeface="Montserrat"/>
                <a:sym typeface="Montserrat"/>
              </a:rPr>
              <a:t>People Analytics, Applicant Tracking Systems y Happiness at Work</a:t>
            </a:r>
            <a:endParaRPr b="1" sz="2520">
              <a:solidFill>
                <a:srgbClr val="EE5872"/>
              </a:solidFill>
              <a:latin typeface="Montserrat"/>
              <a:ea typeface="Montserrat"/>
              <a:cs typeface="Montserrat"/>
              <a:sym typeface="Montserrat"/>
            </a:endParaRPr>
          </a:p>
        </p:txBody>
      </p:sp>
      <p:pic>
        <p:nvPicPr>
          <p:cNvPr id="113" name="Google Shape;113;p26"/>
          <p:cNvPicPr preferRelativeResize="0"/>
          <p:nvPr/>
        </p:nvPicPr>
        <p:blipFill>
          <a:blip r:embed="rId3">
            <a:alphaModFix/>
          </a:blip>
          <a:stretch>
            <a:fillRect/>
          </a:stretch>
        </p:blipFill>
        <p:spPr>
          <a:xfrm>
            <a:off x="-12" y="0"/>
            <a:ext cx="3857626" cy="5143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Métricas </a:t>
            </a:r>
            <a:endParaRPr/>
          </a:p>
        </p:txBody>
      </p:sp>
      <p:sp>
        <p:nvSpPr>
          <p:cNvPr id="277" name="Google Shape;277;p5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¿Qué son?</a:t>
            </a:r>
            <a:endParaRPr/>
          </a:p>
        </p:txBody>
      </p:sp>
      <p:sp>
        <p:nvSpPr>
          <p:cNvPr id="278" name="Google Shape;278;p5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Medidas rudimentarias, crudas y, por lo tanto, de composición simple.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Métricas </a:t>
            </a:r>
            <a:endParaRPr/>
          </a:p>
        </p:txBody>
      </p:sp>
      <p:sp>
        <p:nvSpPr>
          <p:cNvPr id="284" name="Google Shape;284;p5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Ejemplos</a:t>
            </a:r>
            <a:endParaRPr/>
          </a:p>
        </p:txBody>
      </p:sp>
      <p:sp>
        <p:nvSpPr>
          <p:cNvPr id="285" name="Google Shape;285;p5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número de visitas al sitio web de la empresa, </a:t>
            </a:r>
            <a:endParaRPr/>
          </a:p>
          <a:p>
            <a:pPr indent="-342900" lvl="0" marL="457200" rtl="0" algn="l">
              <a:spcBef>
                <a:spcPts val="0"/>
              </a:spcBef>
              <a:spcAft>
                <a:spcPts val="0"/>
              </a:spcAft>
              <a:buSzPts val="1800"/>
              <a:buChar char="●"/>
            </a:pPr>
            <a:r>
              <a:rPr lang="en"/>
              <a:t>número de facturas emitidas o </a:t>
            </a:r>
            <a:endParaRPr/>
          </a:p>
          <a:p>
            <a:pPr indent="-342900" lvl="0" marL="457200" rtl="0" algn="l">
              <a:spcBef>
                <a:spcPts val="0"/>
              </a:spcBef>
              <a:spcAft>
                <a:spcPts val="0"/>
              </a:spcAft>
              <a:buSzPts val="1800"/>
              <a:buChar char="●"/>
            </a:pPr>
            <a:r>
              <a:rPr lang="en"/>
              <a:t>número de personas colaboradoras en la empresa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5"/>
          <p:cNvSpPr txBox="1"/>
          <p:nvPr>
            <p:ph type="title"/>
          </p:nvPr>
        </p:nvSpPr>
        <p:spPr>
          <a:xfrm>
            <a:off x="265500" y="190482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Indicadores Clave de Rendimiento (KPI)</a:t>
            </a:r>
            <a:endParaRPr/>
          </a:p>
        </p:txBody>
      </p:sp>
      <p:sp>
        <p:nvSpPr>
          <p:cNvPr id="291" name="Google Shape;291;p55"/>
          <p:cNvSpPr txBox="1"/>
          <p:nvPr>
            <p:ph idx="1" type="subTitle"/>
          </p:nvPr>
        </p:nvSpPr>
        <p:spPr>
          <a:xfrm>
            <a:off x="265500" y="347472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¿Qué son?</a:t>
            </a:r>
            <a:endParaRPr/>
          </a:p>
        </p:txBody>
      </p:sp>
      <p:sp>
        <p:nvSpPr>
          <p:cNvPr id="292" name="Google Shape;292;p5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Medidas calculables que se componen de métricas.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Medida cuantificable del desempeño a lo largo del tiempo para un objetivo específico.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6"/>
          <p:cNvSpPr txBox="1"/>
          <p:nvPr>
            <p:ph type="title"/>
          </p:nvPr>
        </p:nvSpPr>
        <p:spPr>
          <a:xfrm>
            <a:off x="265500" y="190482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Indicadores Clave de Rendimiento (KPI)</a:t>
            </a:r>
            <a:endParaRPr/>
          </a:p>
        </p:txBody>
      </p:sp>
      <p:sp>
        <p:nvSpPr>
          <p:cNvPr id="298" name="Google Shape;298;p56"/>
          <p:cNvSpPr txBox="1"/>
          <p:nvPr>
            <p:ph idx="1" type="subTitle"/>
          </p:nvPr>
        </p:nvSpPr>
        <p:spPr>
          <a:xfrm>
            <a:off x="265500" y="347472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Ejemplos</a:t>
            </a:r>
            <a:endParaRPr/>
          </a:p>
        </p:txBody>
      </p:sp>
      <p:sp>
        <p:nvSpPr>
          <p:cNvPr id="299" name="Google Shape;299;p5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Ingresos de la empresa divididos por el número de empleados en un período de tiempo determinado.</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Relación entre la cantidad que se puede producir y el tiempo para que esto ocurra.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Diferencias entre métricas y KPI’s</a:t>
            </a:r>
            <a:endParaRPr/>
          </a:p>
        </p:txBody>
      </p:sp>
      <p:pic>
        <p:nvPicPr>
          <p:cNvPr id="305" name="Google Shape;305;p57"/>
          <p:cNvPicPr preferRelativeResize="0"/>
          <p:nvPr/>
        </p:nvPicPr>
        <p:blipFill rotWithShape="1">
          <a:blip r:embed="rId3">
            <a:alphaModFix/>
          </a:blip>
          <a:srcRect b="13322" l="17100" r="19447" t="12039"/>
          <a:stretch/>
        </p:blipFill>
        <p:spPr>
          <a:xfrm>
            <a:off x="2585850" y="1017725"/>
            <a:ext cx="3972300" cy="3500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8"/>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Principales KPIs y Métricas </a:t>
            </a:r>
            <a:endParaRPr/>
          </a:p>
          <a:p>
            <a:pPr indent="0" lvl="0" marL="0" rtl="0" algn="ctr">
              <a:spcBef>
                <a:spcPts val="0"/>
              </a:spcBef>
              <a:spcAft>
                <a:spcPts val="0"/>
              </a:spcAft>
              <a:buNone/>
            </a:pPr>
            <a:r>
              <a:rPr lang="en"/>
              <a:t>de People Analytics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Básicos</a:t>
            </a:r>
            <a:endParaRPr/>
          </a:p>
        </p:txBody>
      </p:sp>
      <p:sp>
        <p:nvSpPr>
          <p:cNvPr id="316" name="Google Shape;316;p5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Los de cajón</a:t>
            </a:r>
            <a:endParaRPr/>
          </a:p>
        </p:txBody>
      </p:sp>
      <p:sp>
        <p:nvSpPr>
          <p:cNvPr id="317" name="Google Shape;317;p5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b="1" lang="en"/>
              <a:t>Plantilla</a:t>
            </a:r>
            <a:r>
              <a:rPr lang="en"/>
              <a:t>: el número total de empleados en su organización o dentro de un departamento específico.</a:t>
            </a:r>
            <a:endParaRPr/>
          </a:p>
          <a:p>
            <a:pPr indent="-342900" lvl="0" marL="457200" rtl="0" algn="l">
              <a:spcBef>
                <a:spcPts val="0"/>
              </a:spcBef>
              <a:spcAft>
                <a:spcPts val="0"/>
              </a:spcAft>
              <a:buSzPts val="1800"/>
              <a:buChar char="●"/>
            </a:pPr>
            <a:r>
              <a:rPr b="1" lang="en"/>
              <a:t>Datos demográficos</a:t>
            </a:r>
            <a:r>
              <a:rPr lang="en"/>
              <a:t>: las características de su fuerza laboral, como edad, sexo/género, nivel educativo, años en la organización, etc.</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60"/>
          <p:cNvPicPr preferRelativeResize="0"/>
          <p:nvPr/>
        </p:nvPicPr>
        <p:blipFill rotWithShape="1">
          <a:blip r:embed="rId3">
            <a:alphaModFix/>
          </a:blip>
          <a:srcRect b="63992" l="0" r="0" t="0"/>
          <a:stretch/>
        </p:blipFill>
        <p:spPr>
          <a:xfrm>
            <a:off x="85500" y="1278326"/>
            <a:ext cx="8973000" cy="2019376"/>
          </a:xfrm>
          <a:prstGeom prst="rect">
            <a:avLst/>
          </a:prstGeom>
          <a:noFill/>
          <a:ln>
            <a:noFill/>
          </a:ln>
        </p:spPr>
      </p:pic>
      <p:sp>
        <p:nvSpPr>
          <p:cNvPr id="323" name="Google Shape;323;p60"/>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900"/>
              <a:t>Reclutamiento</a:t>
            </a:r>
            <a:endParaRPr sz="3900"/>
          </a:p>
        </p:txBody>
      </p:sp>
      <p:sp>
        <p:nvSpPr>
          <p:cNvPr id="329" name="Google Shape;329;p61"/>
          <p:cNvSpPr txBox="1"/>
          <p:nvPr>
            <p:ph idx="2" type="body"/>
          </p:nvPr>
        </p:nvSpPr>
        <p:spPr>
          <a:xfrm>
            <a:off x="4939500" y="360150"/>
            <a:ext cx="3837000" cy="4059000"/>
          </a:xfrm>
          <a:prstGeom prst="rect">
            <a:avLst/>
          </a:prstGeom>
        </p:spPr>
        <p:txBody>
          <a:bodyPr anchorCtr="0" anchor="ctr"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b="1" lang="en"/>
              <a:t>Costo por contratación</a:t>
            </a:r>
            <a:r>
              <a:rPr lang="en"/>
              <a:t>: el costo promedio de contratar a una nueva persona. Sumar costos de contratación internos y externos y luego dividir ese total por la cantidad de personas que contrató en un período determinado.</a:t>
            </a:r>
            <a:endParaRPr/>
          </a:p>
          <a:p>
            <a:pPr indent="0" lvl="0" marL="0" rtl="0" algn="l">
              <a:spcBef>
                <a:spcPts val="0"/>
              </a:spcBef>
              <a:spcAft>
                <a:spcPts val="0"/>
              </a:spcAft>
              <a:buNone/>
            </a:pPr>
            <a:r>
              <a:t/>
            </a:r>
            <a:endParaRPr/>
          </a:p>
          <a:p>
            <a:pPr indent="-317182" lvl="0" marL="457200" rtl="0" algn="l">
              <a:spcBef>
                <a:spcPts val="0"/>
              </a:spcBef>
              <a:spcAft>
                <a:spcPts val="0"/>
              </a:spcAft>
              <a:buSzPct val="100000"/>
              <a:buChar char="●"/>
            </a:pPr>
            <a:r>
              <a:rPr b="1" lang="en"/>
              <a:t>Tiempo para contratar</a:t>
            </a:r>
            <a:r>
              <a:rPr lang="en"/>
              <a:t>: el número promedio de días entre el momento en que se publica un trabajo y el momento en que un candidato acepta su oferta.</a:t>
            </a:r>
            <a:endParaRPr/>
          </a:p>
          <a:p>
            <a:pPr indent="0" lvl="0" marL="0" rtl="0" algn="l">
              <a:spcBef>
                <a:spcPts val="0"/>
              </a:spcBef>
              <a:spcAft>
                <a:spcPts val="0"/>
              </a:spcAft>
              <a:buNone/>
            </a:pPr>
            <a:r>
              <a:t/>
            </a:r>
            <a:endParaRPr/>
          </a:p>
          <a:p>
            <a:pPr indent="-317182" lvl="0" marL="457200" rtl="0" algn="l">
              <a:spcBef>
                <a:spcPts val="0"/>
              </a:spcBef>
              <a:spcAft>
                <a:spcPts val="0"/>
              </a:spcAft>
              <a:buSzPct val="100000"/>
              <a:buChar char="●"/>
            </a:pPr>
            <a:r>
              <a:rPr b="1" lang="en"/>
              <a:t>Tiempo de productividad</a:t>
            </a:r>
            <a:r>
              <a:rPr lang="en"/>
              <a:t>: el tiempo que tardan los nuevos empleados en aclimatarse a su organización y comenzar a trabajar con plena productividad.</a:t>
            </a:r>
            <a:endParaRPr/>
          </a:p>
        </p:txBody>
      </p:sp>
      <p:sp>
        <p:nvSpPr>
          <p:cNvPr id="330" name="Google Shape;330;p61"/>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900"/>
              <a:t>Satisfacción</a:t>
            </a:r>
            <a:endParaRPr sz="3900"/>
          </a:p>
        </p:txBody>
      </p:sp>
      <p:sp>
        <p:nvSpPr>
          <p:cNvPr id="336" name="Google Shape;336;p62"/>
          <p:cNvSpPr txBox="1"/>
          <p:nvPr>
            <p:ph idx="2" type="body"/>
          </p:nvPr>
        </p:nvSpPr>
        <p:spPr>
          <a:xfrm>
            <a:off x="4939500" y="360150"/>
            <a:ext cx="3837000" cy="40590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b="1" lang="en"/>
              <a:t>ESI: </a:t>
            </a:r>
            <a:r>
              <a:rPr lang="en"/>
              <a:t>cuán satisfechos están tus empleados con tu empresa</a:t>
            </a:r>
            <a:endParaRPr/>
          </a:p>
          <a:p>
            <a:pPr indent="-342900" lvl="0" marL="457200" rtl="0" algn="l">
              <a:spcBef>
                <a:spcPts val="0"/>
              </a:spcBef>
              <a:spcAft>
                <a:spcPts val="0"/>
              </a:spcAft>
              <a:buSzPts val="1800"/>
              <a:buChar char="●"/>
            </a:pPr>
            <a:r>
              <a:rPr b="1" lang="en"/>
              <a:t>eNPS: </a:t>
            </a:r>
            <a:r>
              <a:rPr lang="en"/>
              <a:t>el eNPS está enfocado en comprender el grado de lealtad de las personas que trabajan en tu empresa.</a:t>
            </a:r>
            <a:endParaRPr/>
          </a:p>
        </p:txBody>
      </p:sp>
      <p:sp>
        <p:nvSpPr>
          <p:cNvPr id="337" name="Google Shape;337;p62"/>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7"/>
          <p:cNvSpPr txBox="1"/>
          <p:nvPr>
            <p:ph type="title"/>
          </p:nvPr>
        </p:nvSpPr>
        <p:spPr>
          <a:xfrm>
            <a:off x="490250" y="450150"/>
            <a:ext cx="8038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400"/>
              <a:t>MENTORÍA GRUPAL - Gisse Peralta</a:t>
            </a:r>
            <a:endParaRPr sz="4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900"/>
              <a:t>Rotación</a:t>
            </a:r>
            <a:endParaRPr sz="3900"/>
          </a:p>
        </p:txBody>
      </p:sp>
      <p:sp>
        <p:nvSpPr>
          <p:cNvPr id="343" name="Google Shape;343;p63"/>
          <p:cNvSpPr txBox="1"/>
          <p:nvPr>
            <p:ph idx="2" type="body"/>
          </p:nvPr>
        </p:nvSpPr>
        <p:spPr>
          <a:xfrm>
            <a:off x="4939500" y="360150"/>
            <a:ext cx="3837000" cy="4059000"/>
          </a:xfrm>
          <a:prstGeom prst="rect">
            <a:avLst/>
          </a:prstGeom>
        </p:spPr>
        <p:txBody>
          <a:bodyPr anchorCtr="0" anchor="ctr" bIns="91425" lIns="91425" spcFirstLastPara="1" rIns="91425" wrap="square" tIns="91425">
            <a:normAutofit fontScale="70000" lnSpcReduction="20000"/>
          </a:bodyPr>
          <a:lstStyle/>
          <a:p>
            <a:pPr indent="-308610" lvl="0" marL="457200" rtl="0" algn="l">
              <a:spcBef>
                <a:spcPts val="0"/>
              </a:spcBef>
              <a:spcAft>
                <a:spcPts val="0"/>
              </a:spcAft>
              <a:buSzPct val="100000"/>
              <a:buChar char="●"/>
            </a:pPr>
            <a:r>
              <a:rPr b="1" lang="en"/>
              <a:t>Tasa de rotación de talentos</a:t>
            </a:r>
            <a:r>
              <a:rPr lang="en"/>
              <a:t>: la tasa de rotación entre las personas de alto rendimiento y potencial de su organización.</a:t>
            </a:r>
            <a:endParaRPr/>
          </a:p>
          <a:p>
            <a:pPr indent="-308610" lvl="0" marL="457200" rtl="0" algn="l">
              <a:spcBef>
                <a:spcPts val="0"/>
              </a:spcBef>
              <a:spcAft>
                <a:spcPts val="0"/>
              </a:spcAft>
              <a:buSzPct val="100000"/>
              <a:buChar char="●"/>
            </a:pPr>
            <a:r>
              <a:rPr b="1" lang="en"/>
              <a:t>Tasa de rotación total</a:t>
            </a:r>
            <a:r>
              <a:rPr lang="en"/>
              <a:t>: la cantidad de personas que abandonan su organización dentro de un período de tiempo determinado dividido por la cantidad promedio de empleados totales (luego multiplicado por 100 para obtener un porcentaje).</a:t>
            </a:r>
            <a:endParaRPr/>
          </a:p>
          <a:p>
            <a:pPr indent="-308610" lvl="0" marL="457200" rtl="0" algn="l">
              <a:spcBef>
                <a:spcPts val="0"/>
              </a:spcBef>
              <a:spcAft>
                <a:spcPts val="0"/>
              </a:spcAft>
              <a:buSzPct val="100000"/>
              <a:buChar char="●"/>
            </a:pPr>
            <a:r>
              <a:rPr b="1" lang="en"/>
              <a:t>Tasa de rotación voluntaria</a:t>
            </a:r>
            <a:r>
              <a:rPr lang="en"/>
              <a:t>: la tasa de rotación que incluye solo aquellas personas que abandonan la organización voluntariamente.</a:t>
            </a:r>
            <a:endParaRPr/>
          </a:p>
          <a:p>
            <a:pPr indent="-308610" lvl="0" marL="457200" rtl="0" algn="l">
              <a:spcBef>
                <a:spcPts val="0"/>
              </a:spcBef>
              <a:spcAft>
                <a:spcPts val="0"/>
              </a:spcAft>
              <a:buSzPct val="100000"/>
              <a:buChar char="●"/>
            </a:pPr>
            <a:r>
              <a:rPr b="1" lang="en"/>
              <a:t>Tasa de retención</a:t>
            </a:r>
            <a:r>
              <a:rPr lang="en"/>
              <a:t>: lo opuesto a la tasa de rotación, ya que se divide la cantidad de empleados que permanecieron en su organización durante un período determinado por la cantidad de empleados totales.</a:t>
            </a:r>
            <a:endParaRPr/>
          </a:p>
        </p:txBody>
      </p:sp>
      <p:sp>
        <p:nvSpPr>
          <p:cNvPr id="344" name="Google Shape;344;p6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Y Retención</a:t>
            </a:r>
            <a:endParaRPr/>
          </a:p>
        </p:txBody>
      </p:sp>
      <p:sp>
        <p:nvSpPr>
          <p:cNvPr id="345" name="Google Shape;345;p63"/>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900"/>
              <a:t>Desempeño</a:t>
            </a:r>
            <a:endParaRPr sz="3900"/>
          </a:p>
        </p:txBody>
      </p:sp>
      <p:sp>
        <p:nvSpPr>
          <p:cNvPr id="351" name="Google Shape;351;p64"/>
          <p:cNvSpPr txBox="1"/>
          <p:nvPr>
            <p:ph idx="2" type="body"/>
          </p:nvPr>
        </p:nvSpPr>
        <p:spPr>
          <a:xfrm>
            <a:off x="4939500" y="360150"/>
            <a:ext cx="3837000" cy="4059000"/>
          </a:xfrm>
          <a:prstGeom prst="rect">
            <a:avLst/>
          </a:prstGeom>
        </p:spPr>
        <p:txBody>
          <a:bodyPr anchorCtr="0" anchor="ctr"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en"/>
              <a:t>Desempeño de la empresa</a:t>
            </a:r>
            <a:r>
              <a:rPr lang="en"/>
              <a:t>: una comparación de alto nivel de qué tan bien se desempeñan las personas versus qué tan comprometidas y valoradas se sienten.</a:t>
            </a:r>
            <a:endParaRPr/>
          </a:p>
          <a:p>
            <a:pPr indent="0" lvl="0" marL="0" rtl="0" algn="l">
              <a:spcBef>
                <a:spcPts val="0"/>
              </a:spcBef>
              <a:spcAft>
                <a:spcPts val="0"/>
              </a:spcAft>
              <a:buNone/>
            </a:pPr>
            <a:r>
              <a:t/>
            </a:r>
            <a:endParaRPr/>
          </a:p>
          <a:p>
            <a:pPr indent="-334327" lvl="0" marL="457200" rtl="0" algn="l">
              <a:spcBef>
                <a:spcPts val="0"/>
              </a:spcBef>
              <a:spcAft>
                <a:spcPts val="0"/>
              </a:spcAft>
              <a:buSzPct val="100000"/>
              <a:buChar char="●"/>
            </a:pPr>
            <a:r>
              <a:rPr b="1" lang="en"/>
              <a:t>Desempeño de las/los empleadas/os</a:t>
            </a:r>
            <a:r>
              <a:rPr lang="en"/>
              <a:t>: puede realizar un seguimiento del desempeño mediante autoevaluaciones, revisiones de pares, evaluaciones de gerentes o una combinación de las tres.</a:t>
            </a:r>
            <a:endParaRPr/>
          </a:p>
        </p:txBody>
      </p:sp>
      <p:sp>
        <p:nvSpPr>
          <p:cNvPr id="352" name="Google Shape;352;p6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 “performance”</a:t>
            </a:r>
            <a:endParaRPr/>
          </a:p>
        </p:txBody>
      </p:sp>
      <p:sp>
        <p:nvSpPr>
          <p:cNvPr id="353" name="Google Shape;353;p64"/>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900"/>
              <a:t>Crecimiento</a:t>
            </a:r>
            <a:endParaRPr sz="3900"/>
          </a:p>
        </p:txBody>
      </p:sp>
      <p:sp>
        <p:nvSpPr>
          <p:cNvPr id="359" name="Google Shape;359;p65"/>
          <p:cNvSpPr txBox="1"/>
          <p:nvPr>
            <p:ph idx="2" type="body"/>
          </p:nvPr>
        </p:nvSpPr>
        <p:spPr>
          <a:xfrm>
            <a:off x="4939500" y="360150"/>
            <a:ext cx="3837000" cy="4059000"/>
          </a:xfrm>
          <a:prstGeom prst="rect">
            <a:avLst/>
          </a:prstGeom>
        </p:spPr>
        <p:txBody>
          <a:bodyPr anchorCtr="0" anchor="ctr" bIns="91425" lIns="91425" spcFirstLastPara="1" rIns="91425" wrap="square" tIns="91425">
            <a:normAutofit fontScale="62500"/>
          </a:bodyPr>
          <a:lstStyle/>
          <a:p>
            <a:pPr indent="-300037" lvl="0" marL="457200" rtl="0" algn="l">
              <a:spcBef>
                <a:spcPts val="0"/>
              </a:spcBef>
              <a:spcAft>
                <a:spcPts val="0"/>
              </a:spcAft>
              <a:buSzPct val="100000"/>
              <a:buChar char="●"/>
            </a:pPr>
            <a:r>
              <a:rPr b="1" lang="en"/>
              <a:t>Tasa de finalización de la capacitación</a:t>
            </a:r>
            <a:r>
              <a:rPr lang="en"/>
              <a:t>: la cantidad de personas que completaron una capacitación determinada dividida por la cantidad total de personas que la iniciaron y luego multiplicada por 100 para obtener un porcentaje.</a:t>
            </a:r>
            <a:endParaRPr/>
          </a:p>
          <a:p>
            <a:pPr indent="-300037" lvl="0" marL="457200" rtl="0" algn="l">
              <a:spcBef>
                <a:spcPts val="0"/>
              </a:spcBef>
              <a:spcAft>
                <a:spcPts val="0"/>
              </a:spcAft>
              <a:buSzPct val="100000"/>
              <a:buChar char="●"/>
            </a:pPr>
            <a:r>
              <a:rPr b="1" lang="en"/>
              <a:t>Tiempo de finalización</a:t>
            </a:r>
            <a:r>
              <a:rPr lang="en"/>
              <a:t>: la cantidad de tiempo promedio que le toma a un empleado completar un programa de capacitación determinado.</a:t>
            </a:r>
            <a:endParaRPr/>
          </a:p>
          <a:p>
            <a:pPr indent="-300037" lvl="0" marL="457200" rtl="0" algn="l">
              <a:spcBef>
                <a:spcPts val="0"/>
              </a:spcBef>
              <a:spcAft>
                <a:spcPts val="0"/>
              </a:spcAft>
              <a:buSzPct val="100000"/>
              <a:buChar char="●"/>
            </a:pPr>
            <a:r>
              <a:rPr b="1" lang="en"/>
              <a:t>Efectividad de la capacitación</a:t>
            </a:r>
            <a:r>
              <a:rPr lang="en"/>
              <a:t>: existen varios métodos para medir la efectividad de la capacitación, incluida la ejecución de pruebas o evaluaciones para generar una tasa de aprobación/reprobación.</a:t>
            </a:r>
            <a:endParaRPr/>
          </a:p>
          <a:p>
            <a:pPr indent="-300037" lvl="0" marL="457200" rtl="0" algn="l">
              <a:spcBef>
                <a:spcPts val="0"/>
              </a:spcBef>
              <a:spcAft>
                <a:spcPts val="0"/>
              </a:spcAft>
              <a:buSzPct val="100000"/>
              <a:buChar char="●"/>
            </a:pPr>
            <a:r>
              <a:rPr b="1" lang="en"/>
              <a:t>Gastos de capacitación por persona</a:t>
            </a:r>
            <a:r>
              <a:rPr lang="en"/>
              <a:t>: el costo total de los cursos y programas de capacitación de su organización dividido por el número total de empleados.</a:t>
            </a:r>
            <a:endParaRPr/>
          </a:p>
        </p:txBody>
      </p:sp>
      <p:sp>
        <p:nvSpPr>
          <p:cNvPr id="360" name="Google Shape;360;p65"/>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900"/>
              <a:t>Diversidad</a:t>
            </a:r>
            <a:endParaRPr sz="3900"/>
          </a:p>
        </p:txBody>
      </p:sp>
      <p:sp>
        <p:nvSpPr>
          <p:cNvPr id="366" name="Google Shape;366;p66"/>
          <p:cNvSpPr txBox="1"/>
          <p:nvPr>
            <p:ph idx="2" type="body"/>
          </p:nvPr>
        </p:nvSpPr>
        <p:spPr>
          <a:xfrm>
            <a:off x="4939500" y="360150"/>
            <a:ext cx="3837000" cy="40590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b="1" lang="en"/>
              <a:t>Cantidad de mujeres vs hombres en la empresa</a:t>
            </a:r>
            <a:endParaRPr b="1"/>
          </a:p>
          <a:p>
            <a:pPr indent="-342900" lvl="0" marL="457200" rtl="0" algn="l">
              <a:spcBef>
                <a:spcPts val="0"/>
              </a:spcBef>
              <a:spcAft>
                <a:spcPts val="0"/>
              </a:spcAft>
              <a:buSzPts val="1800"/>
              <a:buChar char="●"/>
            </a:pPr>
            <a:r>
              <a:rPr b="1" lang="en"/>
              <a:t>Comparación de salarios </a:t>
            </a:r>
            <a:r>
              <a:rPr lang="en"/>
              <a:t>por género, por edades, por lugar de trabajo, por nacionalidad</a:t>
            </a:r>
            <a:endParaRPr/>
          </a:p>
          <a:p>
            <a:pPr indent="-342900" lvl="0" marL="457200" rtl="0" algn="l">
              <a:spcBef>
                <a:spcPts val="0"/>
              </a:spcBef>
              <a:spcAft>
                <a:spcPts val="0"/>
              </a:spcAft>
              <a:buSzPts val="1800"/>
              <a:buChar char="●"/>
            </a:pPr>
            <a:r>
              <a:rPr b="1" lang="en"/>
              <a:t>Uso de Beneficios por género</a:t>
            </a:r>
            <a:endParaRPr b="1"/>
          </a:p>
          <a:p>
            <a:pPr indent="-342900" lvl="0" marL="457200" rtl="0" algn="l">
              <a:spcBef>
                <a:spcPts val="0"/>
              </a:spcBef>
              <a:spcAft>
                <a:spcPts val="0"/>
              </a:spcAft>
              <a:buSzPts val="1800"/>
              <a:buChar char="●"/>
            </a:pPr>
            <a:r>
              <a:rPr b="1" lang="en"/>
              <a:t>Respuestas en encuestas de salida</a:t>
            </a:r>
            <a:endParaRPr b="1"/>
          </a:p>
        </p:txBody>
      </p:sp>
      <p:sp>
        <p:nvSpPr>
          <p:cNvPr id="367" name="Google Shape;367;p66"/>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Ejercicio</a:t>
            </a:r>
            <a:endParaRPr/>
          </a:p>
        </p:txBody>
      </p:sp>
      <p:sp>
        <p:nvSpPr>
          <p:cNvPr id="373" name="Google Shape;373;p6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KPIs de Recursos Humanos</a:t>
            </a:r>
            <a:endParaRPr/>
          </a:p>
        </p:txBody>
      </p:sp>
      <p:sp>
        <p:nvSpPr>
          <p:cNvPr id="374" name="Google Shape;374;p6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Regálate 5 minutos para pensar cuáles son los KPIs (Indicadores Clave de Rendimiento) que tiene o quieres que tenga el área de RRHH en tu empresa.</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Aquí algunos:</a:t>
            </a:r>
            <a:endParaRPr/>
          </a:p>
          <a:p>
            <a:pPr indent="-325755" lvl="0" marL="457200" rtl="0" algn="l">
              <a:spcBef>
                <a:spcPts val="1200"/>
              </a:spcBef>
              <a:spcAft>
                <a:spcPts val="0"/>
              </a:spcAft>
              <a:buSzPct val="100000"/>
              <a:buChar char="●"/>
            </a:pPr>
            <a:r>
              <a:rPr lang="en"/>
              <a:t>Costo por contratación</a:t>
            </a:r>
            <a:endParaRPr/>
          </a:p>
          <a:p>
            <a:pPr indent="-325755" lvl="0" marL="457200" rtl="0" algn="l">
              <a:spcBef>
                <a:spcPts val="0"/>
              </a:spcBef>
              <a:spcAft>
                <a:spcPts val="0"/>
              </a:spcAft>
              <a:buSzPct val="100000"/>
              <a:buChar char="●"/>
            </a:pPr>
            <a:r>
              <a:rPr lang="en"/>
              <a:t>Tiempo para contratar</a:t>
            </a:r>
            <a:endParaRPr/>
          </a:p>
          <a:p>
            <a:pPr indent="-325755" lvl="0" marL="457200" rtl="0" algn="l">
              <a:spcBef>
                <a:spcPts val="0"/>
              </a:spcBef>
              <a:spcAft>
                <a:spcPts val="0"/>
              </a:spcAft>
              <a:buSzPct val="100000"/>
              <a:buChar char="●"/>
            </a:pPr>
            <a:r>
              <a:rPr lang="en"/>
              <a:t>eNPS</a:t>
            </a:r>
            <a:endParaRPr/>
          </a:p>
          <a:p>
            <a:pPr indent="-325755" lvl="0" marL="457200" rtl="0" algn="l">
              <a:spcBef>
                <a:spcPts val="0"/>
              </a:spcBef>
              <a:spcAft>
                <a:spcPts val="0"/>
              </a:spcAft>
              <a:buSzPct val="100000"/>
              <a:buChar char="●"/>
            </a:pPr>
            <a:r>
              <a:rPr lang="en"/>
              <a:t>ESI</a:t>
            </a:r>
            <a:endParaRPr/>
          </a:p>
          <a:p>
            <a:pPr indent="-325755" lvl="0" marL="457200" rtl="0" algn="l">
              <a:spcBef>
                <a:spcPts val="0"/>
              </a:spcBef>
              <a:spcAft>
                <a:spcPts val="0"/>
              </a:spcAft>
              <a:buSzPct val="100000"/>
              <a:buChar char="●"/>
            </a:pPr>
            <a:r>
              <a:rPr lang="en"/>
              <a:t>Rotación</a:t>
            </a:r>
            <a:endParaRPr/>
          </a:p>
          <a:p>
            <a:pPr indent="-325755" lvl="0" marL="457200" rtl="0" algn="l">
              <a:spcBef>
                <a:spcPts val="0"/>
              </a:spcBef>
              <a:spcAft>
                <a:spcPts val="0"/>
              </a:spcAft>
              <a:buSzPct val="100000"/>
              <a:buChar char="●"/>
            </a:pPr>
            <a:r>
              <a:rPr lang="en"/>
              <a:t>Productividad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68"/>
          <p:cNvPicPr preferRelativeResize="0"/>
          <p:nvPr/>
        </p:nvPicPr>
        <p:blipFill rotWithShape="1">
          <a:blip r:embed="rId3">
            <a:alphaModFix/>
          </a:blip>
          <a:srcRect b="2573" l="2340" r="2899" t="2828"/>
          <a:stretch/>
        </p:blipFill>
        <p:spPr>
          <a:xfrm>
            <a:off x="2325050" y="170950"/>
            <a:ext cx="4493875" cy="4249800"/>
          </a:xfrm>
          <a:prstGeom prst="rect">
            <a:avLst/>
          </a:prstGeom>
          <a:noFill/>
          <a:ln>
            <a:noFill/>
          </a:ln>
        </p:spPr>
      </p:pic>
      <p:sp>
        <p:nvSpPr>
          <p:cNvPr id="380" name="Google Shape;380;p68"/>
          <p:cNvSpPr txBox="1"/>
          <p:nvPr/>
        </p:nvSpPr>
        <p:spPr>
          <a:xfrm>
            <a:off x="2371150" y="61450"/>
            <a:ext cx="9648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Datos</a:t>
            </a:r>
            <a:endParaRPr b="1">
              <a:solidFill>
                <a:schemeClr val="dk1"/>
              </a:solidFill>
              <a:latin typeface="Montserrat"/>
              <a:ea typeface="Montserrat"/>
              <a:cs typeface="Montserrat"/>
              <a:sym typeface="Montserrat"/>
            </a:endParaRPr>
          </a:p>
        </p:txBody>
      </p:sp>
      <p:sp>
        <p:nvSpPr>
          <p:cNvPr id="381" name="Google Shape;381;p68"/>
          <p:cNvSpPr txBox="1"/>
          <p:nvPr/>
        </p:nvSpPr>
        <p:spPr>
          <a:xfrm>
            <a:off x="4675425" y="61450"/>
            <a:ext cx="21435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Información</a:t>
            </a:r>
            <a:endParaRPr b="1">
              <a:solidFill>
                <a:schemeClr val="dk1"/>
              </a:solidFill>
              <a:latin typeface="Montserrat"/>
              <a:ea typeface="Montserrat"/>
              <a:cs typeface="Montserrat"/>
              <a:sym typeface="Montserrat"/>
            </a:endParaRPr>
          </a:p>
        </p:txBody>
      </p:sp>
      <p:sp>
        <p:nvSpPr>
          <p:cNvPr id="382" name="Google Shape;382;p68"/>
          <p:cNvSpPr txBox="1"/>
          <p:nvPr/>
        </p:nvSpPr>
        <p:spPr>
          <a:xfrm>
            <a:off x="2371150" y="2249450"/>
            <a:ext cx="21435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Presentación</a:t>
            </a:r>
            <a:endParaRPr b="1">
              <a:solidFill>
                <a:schemeClr val="dk1"/>
              </a:solidFill>
              <a:latin typeface="Montserrat"/>
              <a:ea typeface="Montserrat"/>
              <a:cs typeface="Montserrat"/>
              <a:sym typeface="Montserrat"/>
            </a:endParaRPr>
          </a:p>
        </p:txBody>
      </p:sp>
      <p:sp>
        <p:nvSpPr>
          <p:cNvPr id="383" name="Google Shape;383;p68"/>
          <p:cNvSpPr txBox="1"/>
          <p:nvPr/>
        </p:nvSpPr>
        <p:spPr>
          <a:xfrm>
            <a:off x="4572000" y="2249450"/>
            <a:ext cx="21435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Conocimiento</a:t>
            </a:r>
            <a:endParaRPr b="1">
              <a:solidFill>
                <a:schemeClr val="dk1"/>
              </a:solidFill>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Fuentes de Datos</a:t>
            </a:r>
            <a:endParaRPr/>
          </a:p>
        </p:txBody>
      </p:sp>
      <p:pic>
        <p:nvPicPr>
          <p:cNvPr id="389" name="Google Shape;389;p69"/>
          <p:cNvPicPr preferRelativeResize="0"/>
          <p:nvPr/>
        </p:nvPicPr>
        <p:blipFill rotWithShape="1">
          <a:blip r:embed="rId3">
            <a:alphaModFix/>
          </a:blip>
          <a:srcRect b="0" l="23535" r="0" t="0"/>
          <a:stretch/>
        </p:blipFill>
        <p:spPr>
          <a:xfrm>
            <a:off x="2044298" y="1165963"/>
            <a:ext cx="5055400" cy="2811575"/>
          </a:xfrm>
          <a:prstGeom prst="rect">
            <a:avLst/>
          </a:prstGeom>
          <a:noFill/>
          <a:ln>
            <a:noFill/>
          </a:ln>
        </p:spPr>
      </p:pic>
      <p:sp>
        <p:nvSpPr>
          <p:cNvPr id="390" name="Google Shape;390;p69"/>
          <p:cNvSpPr txBox="1"/>
          <p:nvPr/>
        </p:nvSpPr>
        <p:spPr>
          <a:xfrm>
            <a:off x="2209000" y="3818125"/>
            <a:ext cx="13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Montserrat"/>
                <a:ea typeface="Montserrat"/>
                <a:cs typeface="Montserrat"/>
                <a:sym typeface="Montserrat"/>
              </a:rPr>
              <a:t>Fuente: Slik, 2023</a:t>
            </a:r>
            <a:endParaRPr sz="1000">
              <a:solidFill>
                <a:schemeClr val="dk2"/>
              </a:solidFill>
              <a:latin typeface="Montserrat"/>
              <a:ea typeface="Montserrat"/>
              <a:cs typeface="Montserrat"/>
              <a:sym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pSp>
        <p:nvGrpSpPr>
          <p:cNvPr id="395" name="Google Shape;395;p70"/>
          <p:cNvGrpSpPr/>
          <p:nvPr/>
        </p:nvGrpSpPr>
        <p:grpSpPr>
          <a:xfrm>
            <a:off x="1272290" y="864098"/>
            <a:ext cx="6575809" cy="3724405"/>
            <a:chOff x="1704975" y="1229100"/>
            <a:chExt cx="5734050" cy="3247650"/>
          </a:xfrm>
        </p:grpSpPr>
        <p:pic>
          <p:nvPicPr>
            <p:cNvPr id="396" name="Google Shape;396;p70"/>
            <p:cNvPicPr preferRelativeResize="0"/>
            <p:nvPr/>
          </p:nvPicPr>
          <p:blipFill rotWithShape="1">
            <a:blip r:embed="rId3">
              <a:alphaModFix/>
            </a:blip>
            <a:srcRect b="0" l="0" r="0" t="14763"/>
            <a:stretch/>
          </p:blipFill>
          <p:spPr>
            <a:xfrm>
              <a:off x="1704975" y="1229100"/>
              <a:ext cx="5734050" cy="3247650"/>
            </a:xfrm>
            <a:prstGeom prst="rect">
              <a:avLst/>
            </a:prstGeom>
            <a:noFill/>
            <a:ln>
              <a:noFill/>
            </a:ln>
          </p:spPr>
        </p:pic>
        <p:sp>
          <p:nvSpPr>
            <p:cNvPr id="397" name="Google Shape;397;p70"/>
            <p:cNvSpPr txBox="1"/>
            <p:nvPr/>
          </p:nvSpPr>
          <p:spPr>
            <a:xfrm>
              <a:off x="1945425" y="1599950"/>
              <a:ext cx="1423800" cy="429600"/>
            </a:xfrm>
            <a:prstGeom prst="rect">
              <a:avLst/>
            </a:prstGeom>
            <a:solidFill>
              <a:srgbClr val="34206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sz="1000">
                  <a:solidFill>
                    <a:schemeClr val="lt1"/>
                  </a:solidFill>
                  <a:latin typeface="Montserrat"/>
                  <a:ea typeface="Montserrat"/>
                  <a:cs typeface="Montserrat"/>
                  <a:sym typeface="Montserrat"/>
                </a:rPr>
                <a:t>Análisis </a:t>
              </a:r>
              <a:endParaRPr b="1" sz="10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 sz="1000">
                  <a:solidFill>
                    <a:schemeClr val="lt1"/>
                  </a:solidFill>
                  <a:latin typeface="Montserrat"/>
                  <a:ea typeface="Montserrat"/>
                  <a:cs typeface="Montserrat"/>
                  <a:sym typeface="Montserrat"/>
                </a:rPr>
                <a:t>Descriptivo</a:t>
              </a:r>
              <a:endParaRPr b="1" sz="600">
                <a:solidFill>
                  <a:schemeClr val="lt1"/>
                </a:solidFill>
              </a:endParaRPr>
            </a:p>
          </p:txBody>
        </p:sp>
        <p:sp>
          <p:nvSpPr>
            <p:cNvPr id="398" name="Google Shape;398;p70"/>
            <p:cNvSpPr txBox="1"/>
            <p:nvPr/>
          </p:nvSpPr>
          <p:spPr>
            <a:xfrm>
              <a:off x="1945475" y="3161575"/>
              <a:ext cx="1423800" cy="449700"/>
            </a:xfrm>
            <a:prstGeom prst="rect">
              <a:avLst/>
            </a:prstGeom>
            <a:solidFill>
              <a:srgbClr val="34206F"/>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lt1"/>
                  </a:solidFill>
                  <a:latin typeface="Montserrat"/>
                  <a:ea typeface="Montserrat"/>
                  <a:cs typeface="Montserrat"/>
                  <a:sym typeface="Montserrat"/>
                </a:rPr>
                <a:t>Análisis </a:t>
              </a:r>
              <a:endParaRPr b="1" sz="1000">
                <a:solidFill>
                  <a:schemeClr val="lt1"/>
                </a:solidFill>
                <a:latin typeface="Montserrat"/>
                <a:ea typeface="Montserrat"/>
                <a:cs typeface="Montserrat"/>
                <a:sym typeface="Montserrat"/>
              </a:endParaRPr>
            </a:p>
            <a:p>
              <a:pPr indent="0" lvl="0" marL="0" rtl="0" algn="l">
                <a:lnSpc>
                  <a:spcPct val="115000"/>
                </a:lnSpc>
                <a:spcBef>
                  <a:spcPts val="0"/>
                </a:spcBef>
                <a:spcAft>
                  <a:spcPts val="1200"/>
                </a:spcAft>
                <a:buNone/>
              </a:pPr>
              <a:r>
                <a:rPr b="1" lang="en" sz="1000">
                  <a:solidFill>
                    <a:schemeClr val="lt1"/>
                  </a:solidFill>
                  <a:latin typeface="Montserrat"/>
                  <a:ea typeface="Montserrat"/>
                  <a:cs typeface="Montserrat"/>
                  <a:sym typeface="Montserrat"/>
                </a:rPr>
                <a:t>Diagnóstico</a:t>
              </a:r>
              <a:endParaRPr b="1" sz="600">
                <a:solidFill>
                  <a:schemeClr val="lt1"/>
                </a:solidFill>
              </a:endParaRPr>
            </a:p>
          </p:txBody>
        </p:sp>
        <p:sp>
          <p:nvSpPr>
            <p:cNvPr id="399" name="Google Shape;399;p70"/>
            <p:cNvSpPr txBox="1"/>
            <p:nvPr/>
          </p:nvSpPr>
          <p:spPr>
            <a:xfrm>
              <a:off x="5799350" y="3161575"/>
              <a:ext cx="1399200" cy="449700"/>
            </a:xfrm>
            <a:prstGeom prst="rect">
              <a:avLst/>
            </a:prstGeom>
            <a:solidFill>
              <a:srgbClr val="34206F"/>
            </a:solid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 sz="1000">
                  <a:solidFill>
                    <a:schemeClr val="lt1"/>
                  </a:solidFill>
                  <a:latin typeface="Montserrat"/>
                  <a:ea typeface="Montserrat"/>
                  <a:cs typeface="Montserrat"/>
                  <a:sym typeface="Montserrat"/>
                </a:rPr>
                <a:t>Análisis </a:t>
              </a:r>
              <a:endParaRPr b="1" sz="1000">
                <a:solidFill>
                  <a:schemeClr val="lt1"/>
                </a:solidFill>
                <a:latin typeface="Montserrat"/>
                <a:ea typeface="Montserrat"/>
                <a:cs typeface="Montserrat"/>
                <a:sym typeface="Montserrat"/>
              </a:endParaRPr>
            </a:p>
            <a:p>
              <a:pPr indent="0" lvl="0" marL="0" rtl="0" algn="r">
                <a:lnSpc>
                  <a:spcPct val="115000"/>
                </a:lnSpc>
                <a:spcBef>
                  <a:spcPts val="0"/>
                </a:spcBef>
                <a:spcAft>
                  <a:spcPts val="1200"/>
                </a:spcAft>
                <a:buNone/>
              </a:pPr>
              <a:r>
                <a:rPr b="1" lang="en" sz="1000">
                  <a:solidFill>
                    <a:schemeClr val="lt1"/>
                  </a:solidFill>
                  <a:latin typeface="Montserrat"/>
                  <a:ea typeface="Montserrat"/>
                  <a:cs typeface="Montserrat"/>
                  <a:sym typeface="Montserrat"/>
                </a:rPr>
                <a:t>Prescriptivo</a:t>
              </a:r>
              <a:endParaRPr b="1" sz="600">
                <a:solidFill>
                  <a:schemeClr val="lt1"/>
                </a:solidFill>
              </a:endParaRPr>
            </a:p>
          </p:txBody>
        </p:sp>
        <p:sp>
          <p:nvSpPr>
            <p:cNvPr id="400" name="Google Shape;400;p70"/>
            <p:cNvSpPr txBox="1"/>
            <p:nvPr/>
          </p:nvSpPr>
          <p:spPr>
            <a:xfrm>
              <a:off x="5774750" y="1599950"/>
              <a:ext cx="1423800" cy="429600"/>
            </a:xfrm>
            <a:prstGeom prst="rect">
              <a:avLst/>
            </a:prstGeom>
            <a:solidFill>
              <a:srgbClr val="34206F"/>
            </a:solid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None/>
              </a:pPr>
              <a:r>
                <a:rPr b="1" lang="en" sz="1000">
                  <a:solidFill>
                    <a:schemeClr val="lt1"/>
                  </a:solidFill>
                  <a:latin typeface="Montserrat"/>
                  <a:ea typeface="Montserrat"/>
                  <a:cs typeface="Montserrat"/>
                  <a:sym typeface="Montserrat"/>
                </a:rPr>
                <a:t>Análisis </a:t>
              </a:r>
              <a:endParaRPr b="1" sz="1000">
                <a:solidFill>
                  <a:schemeClr val="lt1"/>
                </a:solidFill>
                <a:latin typeface="Montserrat"/>
                <a:ea typeface="Montserrat"/>
                <a:cs typeface="Montserrat"/>
                <a:sym typeface="Montserrat"/>
              </a:endParaRPr>
            </a:p>
            <a:p>
              <a:pPr indent="0" lvl="0" marL="0" rtl="0" algn="r">
                <a:lnSpc>
                  <a:spcPct val="115000"/>
                </a:lnSpc>
                <a:spcBef>
                  <a:spcPts val="0"/>
                </a:spcBef>
                <a:spcAft>
                  <a:spcPts val="1200"/>
                </a:spcAft>
                <a:buNone/>
              </a:pPr>
              <a:r>
                <a:rPr b="1" lang="en" sz="1000">
                  <a:solidFill>
                    <a:schemeClr val="lt1"/>
                  </a:solidFill>
                  <a:latin typeface="Montserrat"/>
                  <a:ea typeface="Montserrat"/>
                  <a:cs typeface="Montserrat"/>
                  <a:sym typeface="Montserrat"/>
                </a:rPr>
                <a:t>Predictivo</a:t>
              </a:r>
              <a:endParaRPr b="1" sz="600">
                <a:solidFill>
                  <a:schemeClr val="lt1"/>
                </a:solidFill>
              </a:endParaRPr>
            </a:p>
          </p:txBody>
        </p:sp>
        <p:sp>
          <p:nvSpPr>
            <p:cNvPr id="401" name="Google Shape;401;p70"/>
            <p:cNvSpPr txBox="1"/>
            <p:nvPr/>
          </p:nvSpPr>
          <p:spPr>
            <a:xfrm>
              <a:off x="1945425" y="2115650"/>
              <a:ext cx="1423800" cy="268500"/>
            </a:xfrm>
            <a:prstGeom prst="rect">
              <a:avLst/>
            </a:prstGeom>
            <a:solidFill>
              <a:srgbClr val="00A3B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lt1"/>
                  </a:solidFill>
                  <a:latin typeface="Montserrat"/>
                  <a:ea typeface="Montserrat"/>
                  <a:cs typeface="Montserrat"/>
                  <a:sym typeface="Montserrat"/>
                </a:rPr>
                <a:t>¿Qué pasó?</a:t>
              </a:r>
              <a:endParaRPr b="1" sz="800">
                <a:solidFill>
                  <a:schemeClr val="lt1"/>
                </a:solidFill>
                <a:latin typeface="Montserrat"/>
                <a:ea typeface="Montserrat"/>
                <a:cs typeface="Montserrat"/>
                <a:sym typeface="Montserrat"/>
              </a:endParaRPr>
            </a:p>
          </p:txBody>
        </p:sp>
        <p:sp>
          <p:nvSpPr>
            <p:cNvPr id="402" name="Google Shape;402;p70"/>
            <p:cNvSpPr txBox="1"/>
            <p:nvPr/>
          </p:nvSpPr>
          <p:spPr>
            <a:xfrm>
              <a:off x="1945425" y="3677275"/>
              <a:ext cx="1423800" cy="268500"/>
            </a:xfrm>
            <a:prstGeom prst="rect">
              <a:avLst/>
            </a:prstGeom>
            <a:solidFill>
              <a:srgbClr val="00BEF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lt1"/>
                  </a:solidFill>
                  <a:latin typeface="Montserrat"/>
                  <a:ea typeface="Montserrat"/>
                  <a:cs typeface="Montserrat"/>
                  <a:sym typeface="Montserrat"/>
                </a:rPr>
                <a:t>¿Por qué pasó?</a:t>
              </a:r>
              <a:endParaRPr b="1" sz="800">
                <a:solidFill>
                  <a:schemeClr val="lt1"/>
                </a:solidFill>
                <a:latin typeface="Montserrat"/>
                <a:ea typeface="Montserrat"/>
                <a:cs typeface="Montserrat"/>
                <a:sym typeface="Montserrat"/>
              </a:endParaRPr>
            </a:p>
          </p:txBody>
        </p:sp>
        <p:sp>
          <p:nvSpPr>
            <p:cNvPr id="403" name="Google Shape;403;p70"/>
            <p:cNvSpPr txBox="1"/>
            <p:nvPr/>
          </p:nvSpPr>
          <p:spPr>
            <a:xfrm>
              <a:off x="5774750" y="2092550"/>
              <a:ext cx="1423800" cy="268500"/>
            </a:xfrm>
            <a:prstGeom prst="rect">
              <a:avLst/>
            </a:prstGeom>
            <a:solidFill>
              <a:srgbClr val="0088FC"/>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solidFill>
                    <a:schemeClr val="lt1"/>
                  </a:solidFill>
                  <a:latin typeface="Montserrat"/>
                  <a:ea typeface="Montserrat"/>
                  <a:cs typeface="Montserrat"/>
                  <a:sym typeface="Montserrat"/>
                </a:rPr>
                <a:t>¿Qué va a pasar?</a:t>
              </a:r>
              <a:endParaRPr b="1" sz="800">
                <a:solidFill>
                  <a:schemeClr val="lt1"/>
                </a:solidFill>
                <a:latin typeface="Montserrat"/>
                <a:ea typeface="Montserrat"/>
                <a:cs typeface="Montserrat"/>
                <a:sym typeface="Montserrat"/>
              </a:endParaRPr>
            </a:p>
          </p:txBody>
        </p:sp>
        <p:sp>
          <p:nvSpPr>
            <p:cNvPr id="404" name="Google Shape;404;p70"/>
            <p:cNvSpPr txBox="1"/>
            <p:nvPr/>
          </p:nvSpPr>
          <p:spPr>
            <a:xfrm>
              <a:off x="5774750" y="3708900"/>
              <a:ext cx="1423800" cy="375900"/>
            </a:xfrm>
            <a:prstGeom prst="rect">
              <a:avLst/>
            </a:prstGeom>
            <a:solidFill>
              <a:srgbClr val="5D5CFF"/>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solidFill>
                    <a:schemeClr val="lt1"/>
                  </a:solidFill>
                  <a:latin typeface="Montserrat"/>
                  <a:ea typeface="Montserrat"/>
                  <a:cs typeface="Montserrat"/>
                  <a:sym typeface="Montserrat"/>
                </a:rPr>
                <a:t>¿Cómo podemos hacer que suceda?</a:t>
              </a:r>
              <a:endParaRPr b="1" sz="800">
                <a:solidFill>
                  <a:schemeClr val="lt1"/>
                </a:solidFill>
                <a:latin typeface="Montserrat"/>
                <a:ea typeface="Montserrat"/>
                <a:cs typeface="Montserrat"/>
                <a:sym typeface="Montserrat"/>
              </a:endParaRPr>
            </a:p>
          </p:txBody>
        </p:sp>
      </p:grpSp>
      <p:sp>
        <p:nvSpPr>
          <p:cNvPr id="405" name="Google Shape;405;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tipos de People Analytics</a:t>
            </a:r>
            <a:endParaRPr/>
          </a:p>
        </p:txBody>
      </p:sp>
      <p:sp>
        <p:nvSpPr>
          <p:cNvPr id="406" name="Google Shape;406;p70"/>
          <p:cNvSpPr txBox="1"/>
          <p:nvPr/>
        </p:nvSpPr>
        <p:spPr>
          <a:xfrm>
            <a:off x="1540700" y="4412175"/>
            <a:ext cx="2522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Montserrat"/>
                <a:ea typeface="Montserrat"/>
                <a:cs typeface="Montserrat"/>
                <a:sym typeface="Montserrat"/>
              </a:rPr>
              <a:t>Fuente: AIHR. Traducción: AuroraLab</a:t>
            </a:r>
            <a:endParaRPr sz="1000">
              <a:solidFill>
                <a:schemeClr val="dk2"/>
              </a:solidFill>
              <a:latin typeface="Montserrat"/>
              <a:ea typeface="Montserrat"/>
              <a:cs typeface="Montserrat"/>
              <a:sym typeface="Montserrat"/>
            </a:endParaRPr>
          </a:p>
        </p:txBody>
      </p:sp>
      <p:sp>
        <p:nvSpPr>
          <p:cNvPr id="407" name="Google Shape;407;p70"/>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pasos para la madurez de People Analytics en la empresa</a:t>
            </a:r>
            <a:endParaRPr/>
          </a:p>
        </p:txBody>
      </p:sp>
      <p:pic>
        <p:nvPicPr>
          <p:cNvPr id="413" name="Google Shape;413;p71"/>
          <p:cNvPicPr preferRelativeResize="0"/>
          <p:nvPr/>
        </p:nvPicPr>
        <p:blipFill rotWithShape="1">
          <a:blip r:embed="rId3">
            <a:alphaModFix/>
          </a:blip>
          <a:srcRect b="12482" l="0" r="0" t="20118"/>
          <a:stretch/>
        </p:blipFill>
        <p:spPr>
          <a:xfrm>
            <a:off x="426188" y="1527925"/>
            <a:ext cx="8291624" cy="2376500"/>
          </a:xfrm>
          <a:prstGeom prst="rect">
            <a:avLst/>
          </a:prstGeom>
          <a:noFill/>
          <a:ln>
            <a:noFill/>
          </a:ln>
        </p:spPr>
      </p:pic>
      <p:sp>
        <p:nvSpPr>
          <p:cNvPr id="414" name="Google Shape;414;p71"/>
          <p:cNvSpPr txBox="1"/>
          <p:nvPr/>
        </p:nvSpPr>
        <p:spPr>
          <a:xfrm>
            <a:off x="426200" y="4221225"/>
            <a:ext cx="13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Montserrat"/>
                <a:ea typeface="Montserrat"/>
                <a:cs typeface="Montserrat"/>
                <a:sym typeface="Montserrat"/>
              </a:rPr>
              <a:t>Fuente: Slik, 2023</a:t>
            </a:r>
            <a:endParaRPr sz="1000">
              <a:solidFill>
                <a:schemeClr val="dk2"/>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Ejercicio</a:t>
            </a:r>
            <a:endParaRPr/>
          </a:p>
        </p:txBody>
      </p:sp>
      <p:sp>
        <p:nvSpPr>
          <p:cNvPr id="420" name="Google Shape;420;p7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Madurez de People Analytics en la organización</a:t>
            </a:r>
            <a:endParaRPr/>
          </a:p>
        </p:txBody>
      </p:sp>
      <p:sp>
        <p:nvSpPr>
          <p:cNvPr id="421" name="Google Shape;421;p72"/>
          <p:cNvSpPr txBox="1"/>
          <p:nvPr>
            <p:ph idx="2" type="body"/>
          </p:nvPr>
        </p:nvSpPr>
        <p:spPr>
          <a:xfrm>
            <a:off x="4939500" y="5967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En parejas:</a:t>
            </a:r>
            <a:endParaRPr/>
          </a:p>
          <a:p>
            <a:pPr indent="-342900" lvl="0" marL="457200" rtl="0" algn="l">
              <a:spcBef>
                <a:spcPts val="1200"/>
              </a:spcBef>
              <a:spcAft>
                <a:spcPts val="0"/>
              </a:spcAft>
              <a:buSzPts val="1800"/>
              <a:buChar char="●"/>
            </a:pPr>
            <a:r>
              <a:rPr lang="en"/>
              <a:t>¿En qué nivel de madurez de PA está mi organización? </a:t>
            </a:r>
            <a:endParaRPr/>
          </a:p>
          <a:p>
            <a:pPr indent="-342900" lvl="0" marL="457200" rtl="0" algn="l">
              <a:spcBef>
                <a:spcPts val="0"/>
              </a:spcBef>
              <a:spcAft>
                <a:spcPts val="0"/>
              </a:spcAft>
              <a:buSzPts val="1800"/>
              <a:buChar char="●"/>
            </a:pPr>
            <a:r>
              <a:rPr lang="en"/>
              <a:t>¿Cómo veo el nivel de madurez de PA de la organización en 3 años?</a:t>
            </a:r>
            <a:endParaRPr/>
          </a:p>
          <a:p>
            <a:pPr indent="-342900" lvl="0" marL="457200" rtl="0" algn="l">
              <a:spcBef>
                <a:spcPts val="0"/>
              </a:spcBef>
              <a:spcAft>
                <a:spcPts val="0"/>
              </a:spcAft>
              <a:buSzPts val="1800"/>
              <a:buChar char="●"/>
            </a:pPr>
            <a:r>
              <a:rPr lang="en"/>
              <a:t>¿Cuáles son las principales preguntas que quiero responder?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8"/>
          <p:cNvSpPr txBox="1"/>
          <p:nvPr>
            <p:ph type="title"/>
          </p:nvPr>
        </p:nvSpPr>
        <p:spPr>
          <a:xfrm>
            <a:off x="490250" y="450150"/>
            <a:ext cx="80385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Herramientas para </a:t>
            </a:r>
            <a:endParaRPr/>
          </a:p>
          <a:p>
            <a:pPr indent="0" lvl="0" marL="0" rtl="0" algn="l">
              <a:spcBef>
                <a:spcPts val="0"/>
              </a:spcBef>
              <a:spcAft>
                <a:spcPts val="0"/>
              </a:spcAft>
              <a:buNone/>
            </a:pPr>
            <a:r>
              <a:rPr lang="en">
                <a:highlight>
                  <a:schemeClr val="accent6"/>
                </a:highlight>
              </a:rPr>
              <a:t>crecer nuestro negocio</a:t>
            </a:r>
            <a:r>
              <a:rPr lang="en"/>
              <a:t> </a:t>
            </a:r>
            <a:r>
              <a:rPr lang="en">
                <a:solidFill>
                  <a:schemeClr val="lt1"/>
                </a:solidFill>
              </a:rPr>
              <a:t>entendiendo mejor</a:t>
            </a:r>
            <a:r>
              <a:rPr lang="en"/>
              <a:t> a las personas que trabajan en nuestro equipo</a:t>
            </a:r>
            <a:endParaRPr>
              <a:solidFill>
                <a:srgbClr val="E49C3D"/>
              </a:solidFill>
            </a:endParaRPr>
          </a:p>
          <a:p>
            <a:pPr indent="0" lvl="0" marL="0" rtl="0" algn="l">
              <a:spcBef>
                <a:spcPts val="0"/>
              </a:spcBef>
              <a:spcAft>
                <a:spcPts val="0"/>
              </a:spcAft>
              <a:buNone/>
            </a:pPr>
            <a:r>
              <a:t/>
            </a:r>
            <a:endParaRPr sz="3000"/>
          </a:p>
          <a:p>
            <a:pPr indent="0" lvl="0" marL="0" rtl="0" algn="l">
              <a:spcBef>
                <a:spcPts val="0"/>
              </a:spcBef>
              <a:spcAft>
                <a:spcPts val="0"/>
              </a:spcAft>
              <a:buNone/>
            </a:pPr>
            <a:r>
              <a:rPr lang="en" sz="3000"/>
              <a:t>MENTORÍA GRUPAL - Gisse Peralta</a:t>
            </a:r>
            <a:endParaRPr sz="3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3"/>
          <p:cNvSpPr txBox="1"/>
          <p:nvPr>
            <p:ph type="title"/>
          </p:nvPr>
        </p:nvSpPr>
        <p:spPr>
          <a:xfrm>
            <a:off x="260850" y="949475"/>
            <a:ext cx="8622300" cy="36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0" lang="en" sz="3120"/>
              <a:t>1. Entender por qué lo hacemos: </a:t>
            </a:r>
            <a:endParaRPr b="0" sz="3120"/>
          </a:p>
          <a:p>
            <a:pPr indent="0" lvl="0" marL="0" rtl="0" algn="l">
              <a:spcBef>
                <a:spcPts val="0"/>
              </a:spcBef>
              <a:spcAft>
                <a:spcPts val="0"/>
              </a:spcAft>
              <a:buSzPts val="990"/>
              <a:buNone/>
            </a:pPr>
            <a:r>
              <a:rPr lang="en" sz="3120" u="sng"/>
              <a:t>Lo que no se mide, es más difícil mejorar</a:t>
            </a:r>
            <a:endParaRPr sz="3120" u="sng"/>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4"/>
          <p:cNvSpPr txBox="1"/>
          <p:nvPr>
            <p:ph type="title"/>
          </p:nvPr>
        </p:nvSpPr>
        <p:spPr>
          <a:xfrm>
            <a:off x="260850" y="949475"/>
            <a:ext cx="86223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0" lang="en" sz="3120"/>
              <a:t>1. Entender por qué lo hacemos: </a:t>
            </a:r>
            <a:endParaRPr b="0" sz="3120"/>
          </a:p>
          <a:p>
            <a:pPr indent="0" lvl="0" marL="0" rtl="0" algn="l">
              <a:spcBef>
                <a:spcPts val="0"/>
              </a:spcBef>
              <a:spcAft>
                <a:spcPts val="0"/>
              </a:spcAft>
              <a:buClr>
                <a:schemeClr val="dk1"/>
              </a:buClr>
              <a:buSzPts val="990"/>
              <a:buFont typeface="Arial"/>
              <a:buNone/>
            </a:pPr>
            <a:r>
              <a:rPr lang="en" sz="3120" u="sng"/>
              <a:t>Lo que no se mide, es más difícil mejorar</a:t>
            </a:r>
            <a:endParaRPr sz="3120"/>
          </a:p>
          <a:p>
            <a:pPr indent="0" lvl="0" marL="0" rtl="0" algn="l">
              <a:spcBef>
                <a:spcPts val="0"/>
              </a:spcBef>
              <a:spcAft>
                <a:spcPts val="0"/>
              </a:spcAft>
              <a:buSzPts val="990"/>
              <a:buNone/>
            </a:pPr>
            <a:r>
              <a:rPr lang="en" sz="3120">
                <a:highlight>
                  <a:schemeClr val="lt1"/>
                </a:highlight>
              </a:rPr>
              <a:t>2. Lo importante: </a:t>
            </a:r>
            <a:endParaRPr sz="3120">
              <a:highlight>
                <a:schemeClr val="lt1"/>
              </a:highlight>
            </a:endParaRPr>
          </a:p>
          <a:p>
            <a:pPr indent="0" lvl="0" marL="0" rtl="0" algn="l">
              <a:spcBef>
                <a:spcPts val="0"/>
              </a:spcBef>
              <a:spcAft>
                <a:spcPts val="0"/>
              </a:spcAft>
              <a:buSzPts val="990"/>
              <a:buNone/>
            </a:pPr>
            <a:r>
              <a:rPr lang="en" sz="3120">
                <a:highlight>
                  <a:schemeClr val="lt1"/>
                </a:highlight>
              </a:rPr>
              <a:t>Hacerse las preguntas adecuadas</a:t>
            </a:r>
            <a:endParaRPr sz="312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5"/>
          <p:cNvSpPr txBox="1"/>
          <p:nvPr>
            <p:ph type="title"/>
          </p:nvPr>
        </p:nvSpPr>
        <p:spPr>
          <a:xfrm>
            <a:off x="260850" y="949475"/>
            <a:ext cx="8622300" cy="300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0" lang="en" sz="3120"/>
              <a:t>1. Entender por qué lo hacemos: </a:t>
            </a:r>
            <a:endParaRPr b="0" sz="3120"/>
          </a:p>
          <a:p>
            <a:pPr indent="0" lvl="0" marL="0" rtl="0" algn="l">
              <a:spcBef>
                <a:spcPts val="0"/>
              </a:spcBef>
              <a:spcAft>
                <a:spcPts val="0"/>
              </a:spcAft>
              <a:buSzPts val="990"/>
              <a:buNone/>
            </a:pPr>
            <a:r>
              <a:rPr lang="en" sz="3120" u="sng"/>
              <a:t>Lo que no se mide, es más difícil mejorar</a:t>
            </a:r>
            <a:endParaRPr sz="3120"/>
          </a:p>
          <a:p>
            <a:pPr indent="0" lvl="0" marL="0" rtl="0" algn="l">
              <a:spcBef>
                <a:spcPts val="0"/>
              </a:spcBef>
              <a:spcAft>
                <a:spcPts val="0"/>
              </a:spcAft>
              <a:buSzPts val="990"/>
              <a:buNone/>
            </a:pPr>
            <a:r>
              <a:rPr lang="en" sz="3120">
                <a:highlight>
                  <a:schemeClr val="lt1"/>
                </a:highlight>
              </a:rPr>
              <a:t>2. Lo importante: </a:t>
            </a:r>
            <a:endParaRPr sz="3120">
              <a:highlight>
                <a:schemeClr val="lt1"/>
              </a:highlight>
            </a:endParaRPr>
          </a:p>
          <a:p>
            <a:pPr indent="0" lvl="0" marL="0" rtl="0" algn="l">
              <a:spcBef>
                <a:spcPts val="0"/>
              </a:spcBef>
              <a:spcAft>
                <a:spcPts val="0"/>
              </a:spcAft>
              <a:buSzPts val="990"/>
              <a:buNone/>
            </a:pPr>
            <a:r>
              <a:rPr lang="en" sz="3120">
                <a:highlight>
                  <a:schemeClr val="lt1"/>
                </a:highlight>
              </a:rPr>
              <a:t>Hacerse las preguntas adecuadas</a:t>
            </a:r>
            <a:endParaRPr sz="3120">
              <a:highlight>
                <a:schemeClr val="lt1"/>
              </a:highlight>
            </a:endParaRPr>
          </a:p>
          <a:p>
            <a:pPr indent="0" lvl="0" marL="0" rtl="0" algn="l">
              <a:spcBef>
                <a:spcPts val="0"/>
              </a:spcBef>
              <a:spcAft>
                <a:spcPts val="0"/>
              </a:spcAft>
              <a:buSzPts val="990"/>
              <a:buNone/>
            </a:pPr>
            <a:r>
              <a:rPr lang="en" sz="3120"/>
              <a:t>3. </a:t>
            </a:r>
            <a:r>
              <a:rPr lang="en" sz="3120">
                <a:solidFill>
                  <a:srgbClr val="E49C3D"/>
                </a:solidFill>
              </a:rPr>
              <a:t>Tomar acción</a:t>
            </a:r>
            <a:r>
              <a:rPr lang="en" sz="3120"/>
              <a:t> con base a los datos y su respectivo análisis</a:t>
            </a:r>
            <a:endParaRPr sz="312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6"/>
          <p:cNvSpPr txBox="1"/>
          <p:nvPr/>
        </p:nvSpPr>
        <p:spPr>
          <a:xfrm>
            <a:off x="3474125" y="1324950"/>
            <a:ext cx="20844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0"/>
              <a:t>🤸</a:t>
            </a:r>
            <a:endParaRPr sz="150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7"/>
          <p:cNvSpPr txBox="1"/>
          <p:nvPr>
            <p:ph type="title"/>
          </p:nvPr>
        </p:nvSpPr>
        <p:spPr>
          <a:xfrm>
            <a:off x="490250" y="450150"/>
            <a:ext cx="8038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rgbClr val="E49C3D"/>
                </a:solidFill>
              </a:rPr>
              <a:t>Applicant Tracking Systems +</a:t>
            </a:r>
            <a:endParaRPr>
              <a:solidFill>
                <a:srgbClr val="E49C3D"/>
              </a:solidFill>
            </a:endParaRPr>
          </a:p>
          <a:p>
            <a:pPr indent="0" lvl="0" marL="0" rtl="0" algn="l">
              <a:spcBef>
                <a:spcPts val="0"/>
              </a:spcBef>
              <a:spcAft>
                <a:spcPts val="0"/>
              </a:spcAft>
              <a:buNone/>
            </a:pPr>
            <a:r>
              <a:rPr lang="en">
                <a:solidFill>
                  <a:srgbClr val="E49C3D"/>
                </a:solidFill>
              </a:rPr>
              <a:t>Happiness at Work</a:t>
            </a:r>
            <a:endParaRPr>
              <a:solidFill>
                <a:srgbClr val="E49C3D"/>
              </a:solidFill>
            </a:endParaRPr>
          </a:p>
          <a:p>
            <a:pPr indent="0" lvl="0" marL="0" rtl="0" algn="l">
              <a:spcBef>
                <a:spcPts val="0"/>
              </a:spcBef>
              <a:spcAft>
                <a:spcPts val="0"/>
              </a:spcAft>
              <a:buNone/>
            </a:pPr>
            <a:r>
              <a:t/>
            </a:r>
            <a:endParaRPr sz="3000"/>
          </a:p>
          <a:p>
            <a:pPr indent="0" lvl="0" marL="0" rtl="0" algn="l">
              <a:spcBef>
                <a:spcPts val="0"/>
              </a:spcBef>
              <a:spcAft>
                <a:spcPts val="0"/>
              </a:spcAft>
              <a:buNone/>
            </a:pPr>
            <a:r>
              <a:rPr lang="en" sz="3000"/>
              <a:t>Parte 2</a:t>
            </a:r>
            <a:endParaRPr sz="30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Applicant Tracking Systems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Applicant Tracking Systems</a:t>
            </a:r>
            <a:endParaRPr/>
          </a:p>
        </p:txBody>
      </p:sp>
      <p:sp>
        <p:nvSpPr>
          <p:cNvPr id="457" name="Google Shape;457;p79"/>
          <p:cNvSpPr txBox="1"/>
          <p:nvPr/>
        </p:nvSpPr>
        <p:spPr>
          <a:xfrm>
            <a:off x="2179950" y="2992650"/>
            <a:ext cx="4784100" cy="66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20">
                <a:solidFill>
                  <a:srgbClr val="EE5872"/>
                </a:solidFill>
                <a:latin typeface="Montserrat"/>
                <a:ea typeface="Montserrat"/>
                <a:cs typeface="Montserrat"/>
                <a:sym typeface="Montserrat"/>
              </a:rPr>
              <a:t>¿apliquequé?</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8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ATS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8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Un sistema de seguimiento de candidatos (ATS) es una </a:t>
            </a:r>
            <a:r>
              <a:rPr b="1" lang="en"/>
              <a:t>aplicación de software</a:t>
            </a:r>
            <a:r>
              <a:rPr lang="en"/>
              <a:t> que las empresas pueden utilizar </a:t>
            </a:r>
            <a:r>
              <a:rPr b="1" lang="en"/>
              <a:t>para estructurar y personalizar su contratación en un proceso eficiente y escalable</a:t>
            </a:r>
            <a:r>
              <a:rPr lang="en"/>
              <a:t>. </a:t>
            </a:r>
            <a:endParaRPr sz="1200"/>
          </a:p>
        </p:txBody>
      </p:sp>
      <p:sp>
        <p:nvSpPr>
          <p:cNvPr id="468" name="Google Shape;468;p81"/>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Applicant Tracking Systems (ATS)</a:t>
            </a:r>
            <a:endParaRPr/>
          </a:p>
        </p:txBody>
      </p:sp>
      <p:sp>
        <p:nvSpPr>
          <p:cNvPr id="469" name="Google Shape;469;p8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¿Qué 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8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Un ATS permite a las personas encargadas del proceso de reclutación: </a:t>
            </a:r>
            <a:r>
              <a:rPr b="1" lang="en"/>
              <a:t>atraer, buscar, evaluar y contratar candidatos mejor y más rápido</a:t>
            </a:r>
            <a:r>
              <a:rPr lang="en"/>
              <a:t>.</a:t>
            </a:r>
            <a:endParaRPr/>
          </a:p>
        </p:txBody>
      </p:sp>
      <p:sp>
        <p:nvSpPr>
          <p:cNvPr id="475" name="Google Shape;475;p82"/>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Applicant Tracking Systems (ATS)</a:t>
            </a:r>
            <a:endParaRPr/>
          </a:p>
        </p:txBody>
      </p:sp>
      <p:sp>
        <p:nvSpPr>
          <p:cNvPr id="476" name="Google Shape;476;p8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¿Para qué sirve?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9"/>
          <p:cNvSpPr txBox="1"/>
          <p:nvPr>
            <p:ph type="title"/>
          </p:nvPr>
        </p:nvSpPr>
        <p:spPr>
          <a:xfrm>
            <a:off x="490250" y="450150"/>
            <a:ext cx="8038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Cómo utilizamos </a:t>
            </a:r>
            <a:r>
              <a:rPr lang="en">
                <a:solidFill>
                  <a:schemeClr val="lt1"/>
                </a:solidFill>
              </a:rPr>
              <a:t>datos</a:t>
            </a:r>
            <a:r>
              <a:rPr lang="en"/>
              <a:t> y </a:t>
            </a:r>
            <a:r>
              <a:rPr lang="en">
                <a:solidFill>
                  <a:schemeClr val="lt1"/>
                </a:solidFill>
              </a:rPr>
              <a:t>tecnología</a:t>
            </a:r>
            <a:r>
              <a:rPr lang="en"/>
              <a:t> para mejorar la </a:t>
            </a:r>
            <a:r>
              <a:rPr lang="en">
                <a:solidFill>
                  <a:srgbClr val="E49C3D"/>
                </a:solidFill>
              </a:rPr>
              <a:t>gestión de personas</a:t>
            </a:r>
            <a:endParaRPr>
              <a:solidFill>
                <a:srgbClr val="E49C3D"/>
              </a:solidFill>
            </a:endParaRPr>
          </a:p>
          <a:p>
            <a:pPr indent="0" lvl="0" marL="0" rtl="0" algn="l">
              <a:spcBef>
                <a:spcPts val="0"/>
              </a:spcBef>
              <a:spcAft>
                <a:spcPts val="0"/>
              </a:spcAft>
              <a:buNone/>
            </a:pPr>
            <a:r>
              <a:t/>
            </a:r>
            <a:endParaRPr sz="3000"/>
          </a:p>
          <a:p>
            <a:pPr indent="0" lvl="0" marL="0" rtl="0" algn="l">
              <a:spcBef>
                <a:spcPts val="0"/>
              </a:spcBef>
              <a:spcAft>
                <a:spcPts val="0"/>
              </a:spcAft>
              <a:buNone/>
            </a:pPr>
            <a:r>
              <a:rPr lang="en" sz="3000"/>
              <a:t>MENTORÍA GRUPAL - Gisse Peralta</a:t>
            </a:r>
            <a:endParaRPr sz="30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El objetivo principal de un ATS es </a:t>
            </a:r>
            <a:r>
              <a:rPr b="1" lang="en"/>
              <a:t>simplificar el proceso de contratación</a:t>
            </a:r>
            <a:r>
              <a:rPr lang="en"/>
              <a:t> y hacerlo más </a:t>
            </a:r>
            <a:r>
              <a:rPr lang="en" u="sng"/>
              <a:t>eficaz y eficiente</a:t>
            </a:r>
            <a:r>
              <a:rPr lang="en"/>
              <a:t>. Esto se logra brindando a los reclutadores acceso a una plataforma potente y centralizada para </a:t>
            </a:r>
            <a:r>
              <a:rPr lang="en">
                <a:highlight>
                  <a:schemeClr val="accent6"/>
                </a:highlight>
              </a:rPr>
              <a:t>recopilar y ver a los solicitantes</a:t>
            </a:r>
            <a:r>
              <a:rPr lang="en"/>
              <a:t>, </a:t>
            </a:r>
            <a:r>
              <a:rPr lang="en">
                <a:highlight>
                  <a:srgbClr val="EE5872"/>
                </a:highlight>
              </a:rPr>
              <a:t>realizar un seguimiento de su progreso</a:t>
            </a:r>
            <a:r>
              <a:rPr lang="en"/>
              <a:t> y </a:t>
            </a:r>
            <a:r>
              <a:rPr lang="en">
                <a:highlight>
                  <a:srgbClr val="E49C3D"/>
                </a:highlight>
              </a:rPr>
              <a:t>filtrarlos según sus calificaciones</a:t>
            </a:r>
            <a:r>
              <a:rPr lang="en"/>
              <a:t>.</a:t>
            </a:r>
            <a:endParaRPr/>
          </a:p>
        </p:txBody>
      </p:sp>
      <p:sp>
        <p:nvSpPr>
          <p:cNvPr id="482" name="Google Shape;482;p83"/>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Applicant Tracking Systems (ATS)</a:t>
            </a:r>
            <a:endParaRPr/>
          </a:p>
        </p:txBody>
      </p:sp>
      <p:sp>
        <p:nvSpPr>
          <p:cNvPr id="483" name="Google Shape;483;p8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¿Para qué sirve?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8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85000"/>
          </a:bodyPr>
          <a:lstStyle/>
          <a:p>
            <a:pPr indent="0" lvl="0" marL="0" rtl="0" algn="l">
              <a:spcBef>
                <a:spcPts val="0"/>
              </a:spcBef>
              <a:spcAft>
                <a:spcPts val="0"/>
              </a:spcAft>
              <a:buNone/>
            </a:pPr>
            <a:r>
              <a:rPr b="1" lang="en"/>
              <a:t>Disminuye la carga de trabajo</a:t>
            </a:r>
            <a:r>
              <a:rPr lang="en"/>
              <a:t> para las personas encargadas de reclutar, gracias a la automatización de tareas repetitivas como: </a:t>
            </a:r>
            <a:endParaRPr/>
          </a:p>
          <a:p>
            <a:pPr indent="-325755" lvl="0" marL="457200" rtl="0" algn="l">
              <a:spcBef>
                <a:spcPts val="1200"/>
              </a:spcBef>
              <a:spcAft>
                <a:spcPts val="0"/>
              </a:spcAft>
              <a:buSzPct val="100000"/>
              <a:buChar char="-"/>
            </a:pPr>
            <a:r>
              <a:rPr lang="en"/>
              <a:t>Subir las vacantes</a:t>
            </a:r>
            <a:endParaRPr/>
          </a:p>
          <a:p>
            <a:pPr indent="-325755" lvl="0" marL="457200" rtl="0" algn="l">
              <a:spcBef>
                <a:spcPts val="0"/>
              </a:spcBef>
              <a:spcAft>
                <a:spcPts val="0"/>
              </a:spcAft>
              <a:buSzPct val="100000"/>
              <a:buChar char="-"/>
            </a:pPr>
            <a:r>
              <a:rPr lang="en"/>
              <a:t>Categorizar a las personas candidatas</a:t>
            </a:r>
            <a:endParaRPr/>
          </a:p>
          <a:p>
            <a:pPr indent="-325755" lvl="0" marL="457200" rtl="0" algn="l">
              <a:spcBef>
                <a:spcPts val="0"/>
              </a:spcBef>
              <a:spcAft>
                <a:spcPts val="0"/>
              </a:spcAft>
              <a:buSzPct val="100000"/>
              <a:buChar char="-"/>
            </a:pPr>
            <a:r>
              <a:rPr lang="en"/>
              <a:t>Resumen de curriculums</a:t>
            </a:r>
            <a:endParaRPr/>
          </a:p>
          <a:p>
            <a:pPr indent="-325755" lvl="0" marL="457200" rtl="0" algn="l">
              <a:spcBef>
                <a:spcPts val="0"/>
              </a:spcBef>
              <a:spcAft>
                <a:spcPts val="0"/>
              </a:spcAft>
              <a:buSzPct val="100000"/>
              <a:buChar char="-"/>
            </a:pPr>
            <a:r>
              <a:rPr lang="en"/>
              <a:t>Calendarización de entrevistas</a:t>
            </a:r>
            <a:endParaRPr/>
          </a:p>
          <a:p>
            <a:pPr indent="-325755" lvl="0" marL="457200" rtl="0" algn="l">
              <a:spcBef>
                <a:spcPts val="0"/>
              </a:spcBef>
              <a:spcAft>
                <a:spcPts val="0"/>
              </a:spcAft>
              <a:buSzPct val="100000"/>
              <a:buChar char="-"/>
            </a:pPr>
            <a:r>
              <a:rPr lang="en"/>
              <a:t>Proceso documentado y transparente</a:t>
            </a:r>
            <a:endParaRPr/>
          </a:p>
          <a:p>
            <a:pPr indent="0" lvl="0" marL="0" rtl="0" algn="l">
              <a:spcBef>
                <a:spcPts val="1200"/>
              </a:spcBef>
              <a:spcAft>
                <a:spcPts val="1200"/>
              </a:spcAft>
              <a:buNone/>
            </a:pPr>
            <a:r>
              <a:t/>
            </a:r>
            <a:endParaRPr/>
          </a:p>
        </p:txBody>
      </p:sp>
      <p:sp>
        <p:nvSpPr>
          <p:cNvPr id="489" name="Google Shape;489;p84"/>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Applicant Tracking Systems (ATS)</a:t>
            </a:r>
            <a:endParaRPr/>
          </a:p>
        </p:txBody>
      </p:sp>
      <p:sp>
        <p:nvSpPr>
          <p:cNvPr id="490" name="Google Shape;490;p8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¿Por qué es importante?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8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Mejora la experiencia de las/los candidatas/os</a:t>
            </a:r>
            <a:endParaRPr b="1"/>
          </a:p>
          <a:p>
            <a:pPr indent="-342900" lvl="0" marL="457200" rtl="0" algn="l">
              <a:spcBef>
                <a:spcPts val="1200"/>
              </a:spcBef>
              <a:spcAft>
                <a:spcPts val="0"/>
              </a:spcAft>
              <a:buSzPts val="1800"/>
              <a:buChar char="-"/>
            </a:pPr>
            <a:r>
              <a:rPr lang="en"/>
              <a:t>Comunicación consistente y a tiempo</a:t>
            </a:r>
            <a:endParaRPr/>
          </a:p>
          <a:p>
            <a:pPr indent="-342900" lvl="0" marL="457200" rtl="0" algn="l">
              <a:spcBef>
                <a:spcPts val="0"/>
              </a:spcBef>
              <a:spcAft>
                <a:spcPts val="0"/>
              </a:spcAft>
              <a:buSzPts val="1800"/>
              <a:buChar char="-"/>
            </a:pPr>
            <a:r>
              <a:rPr lang="en"/>
              <a:t>Más claridad de cada etapa del proceso</a:t>
            </a:r>
            <a:endParaRPr/>
          </a:p>
          <a:p>
            <a:pPr indent="-342900" lvl="0" marL="457200" rtl="0" algn="l">
              <a:spcBef>
                <a:spcPts val="0"/>
              </a:spcBef>
              <a:spcAft>
                <a:spcPts val="0"/>
              </a:spcAft>
              <a:buSzPts val="1800"/>
              <a:buChar char="-"/>
            </a:pPr>
            <a:r>
              <a:rPr lang="en"/>
              <a:t>Reduce incertidumbre</a:t>
            </a:r>
            <a:endParaRPr/>
          </a:p>
          <a:p>
            <a:pPr indent="0" lvl="0" marL="0" rtl="0" algn="l">
              <a:spcBef>
                <a:spcPts val="1200"/>
              </a:spcBef>
              <a:spcAft>
                <a:spcPts val="1200"/>
              </a:spcAft>
              <a:buNone/>
            </a:pPr>
            <a:r>
              <a:t/>
            </a:r>
            <a:endParaRPr/>
          </a:p>
        </p:txBody>
      </p:sp>
      <p:sp>
        <p:nvSpPr>
          <p:cNvPr id="496" name="Google Shape;496;p85"/>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Applicant Tracking Systems (ATS)</a:t>
            </a:r>
            <a:endParaRPr/>
          </a:p>
        </p:txBody>
      </p:sp>
      <p:sp>
        <p:nvSpPr>
          <p:cNvPr id="497" name="Google Shape;497;p8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¿Por qué es importante?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8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Proceso de Reclutamiento más eficiente</a:t>
            </a:r>
            <a:endParaRPr b="1"/>
          </a:p>
          <a:p>
            <a:pPr indent="-342900" lvl="0" marL="457200" rtl="0" algn="l">
              <a:spcBef>
                <a:spcPts val="1200"/>
              </a:spcBef>
              <a:spcAft>
                <a:spcPts val="0"/>
              </a:spcAft>
              <a:buSzPts val="1800"/>
              <a:buChar char="-"/>
            </a:pPr>
            <a:r>
              <a:rPr lang="en"/>
              <a:t>Claridad en qué técnicas están funcionando y cuáles no</a:t>
            </a:r>
            <a:endParaRPr/>
          </a:p>
          <a:p>
            <a:pPr indent="-342900" lvl="0" marL="457200" rtl="0" algn="l">
              <a:spcBef>
                <a:spcPts val="0"/>
              </a:spcBef>
              <a:spcAft>
                <a:spcPts val="0"/>
              </a:spcAft>
              <a:buSzPts val="1800"/>
              <a:buChar char="-"/>
            </a:pPr>
            <a:r>
              <a:rPr lang="en"/>
              <a:t>Menos errores por descuidos</a:t>
            </a:r>
            <a:endParaRPr/>
          </a:p>
          <a:p>
            <a:pPr indent="-342900" lvl="0" marL="457200" rtl="0" algn="l">
              <a:spcBef>
                <a:spcPts val="0"/>
              </a:spcBef>
              <a:spcAft>
                <a:spcPts val="0"/>
              </a:spcAft>
              <a:buSzPts val="1800"/>
              <a:buChar char="-"/>
            </a:pPr>
            <a:r>
              <a:rPr lang="en"/>
              <a:t>Permite un proceso más colaborativo</a:t>
            </a:r>
            <a:endParaRPr/>
          </a:p>
          <a:p>
            <a:pPr indent="0" lvl="0" marL="0" rtl="0" algn="l">
              <a:spcBef>
                <a:spcPts val="1200"/>
              </a:spcBef>
              <a:spcAft>
                <a:spcPts val="1200"/>
              </a:spcAft>
              <a:buNone/>
            </a:pPr>
            <a:r>
              <a:t/>
            </a:r>
            <a:endParaRPr/>
          </a:p>
        </p:txBody>
      </p:sp>
      <p:sp>
        <p:nvSpPr>
          <p:cNvPr id="503" name="Google Shape;503;p86"/>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Applicant Tracking Systems (ATS)</a:t>
            </a:r>
            <a:endParaRPr/>
          </a:p>
        </p:txBody>
      </p:sp>
      <p:sp>
        <p:nvSpPr>
          <p:cNvPr id="504" name="Google Shape;504;p8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¿Por qué es importante?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Mejores resultados de contratación</a:t>
            </a:r>
            <a:endParaRPr b="1"/>
          </a:p>
          <a:p>
            <a:pPr indent="-342900" lvl="0" marL="457200" rtl="0" algn="l">
              <a:spcBef>
                <a:spcPts val="1200"/>
              </a:spcBef>
              <a:spcAft>
                <a:spcPts val="0"/>
              </a:spcAft>
              <a:buSzPts val="1800"/>
              <a:buChar char="-"/>
            </a:pPr>
            <a:r>
              <a:rPr lang="en"/>
              <a:t>Acorta el tiempo para contratar</a:t>
            </a:r>
            <a:endParaRPr/>
          </a:p>
          <a:p>
            <a:pPr indent="-342900" lvl="0" marL="457200" rtl="0" algn="l">
              <a:spcBef>
                <a:spcPts val="0"/>
              </a:spcBef>
              <a:spcAft>
                <a:spcPts val="0"/>
              </a:spcAft>
              <a:buSzPts val="1800"/>
              <a:buChar char="-"/>
            </a:pPr>
            <a:r>
              <a:rPr lang="en"/>
              <a:t>Disminuye el costo de contratación</a:t>
            </a:r>
            <a:endParaRPr/>
          </a:p>
          <a:p>
            <a:pPr indent="-342900" lvl="0" marL="457200" rtl="0" algn="l">
              <a:spcBef>
                <a:spcPts val="0"/>
              </a:spcBef>
              <a:spcAft>
                <a:spcPts val="0"/>
              </a:spcAft>
              <a:buSzPts val="1800"/>
              <a:buChar char="-"/>
            </a:pPr>
            <a:r>
              <a:rPr lang="en"/>
              <a:t>Mejora la calidad de contratación</a:t>
            </a:r>
            <a:endParaRPr/>
          </a:p>
          <a:p>
            <a:pPr indent="0" lvl="0" marL="0" rtl="0" algn="l">
              <a:spcBef>
                <a:spcPts val="1200"/>
              </a:spcBef>
              <a:spcAft>
                <a:spcPts val="1200"/>
              </a:spcAft>
              <a:buNone/>
            </a:pPr>
            <a:r>
              <a:t/>
            </a:r>
            <a:endParaRPr/>
          </a:p>
        </p:txBody>
      </p:sp>
      <p:sp>
        <p:nvSpPr>
          <p:cNvPr id="510" name="Google Shape;510;p87"/>
          <p:cNvSpPr txBox="1"/>
          <p:nvPr>
            <p:ph type="title"/>
          </p:nvPr>
        </p:nvSpPr>
        <p:spPr>
          <a:xfrm>
            <a:off x="265500" y="12331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Applicant Tracking Systems (ATS)</a:t>
            </a:r>
            <a:endParaRPr/>
          </a:p>
        </p:txBody>
      </p:sp>
      <p:sp>
        <p:nvSpPr>
          <p:cNvPr id="511" name="Google Shape;511;p8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¿Por qué es importante?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Pasos para elegir un ATS</a:t>
            </a:r>
            <a:endParaRPr/>
          </a:p>
        </p:txBody>
      </p:sp>
      <p:sp>
        <p:nvSpPr>
          <p:cNvPr id="517" name="Google Shape;517;p8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AutoNum type="arabicPeriod"/>
            </a:pPr>
            <a:r>
              <a:rPr lang="en" sz="2400"/>
              <a:t>Evalúe sus necesidades</a:t>
            </a:r>
            <a:endParaRPr sz="2400"/>
          </a:p>
          <a:p>
            <a:pPr indent="-381000" lvl="0" marL="457200" rtl="0" algn="l">
              <a:spcBef>
                <a:spcPts val="0"/>
              </a:spcBef>
              <a:spcAft>
                <a:spcPts val="0"/>
              </a:spcAft>
              <a:buSzPts val="2400"/>
              <a:buAutoNum type="arabicPeriod"/>
            </a:pPr>
            <a:r>
              <a:rPr lang="en" sz="2400"/>
              <a:t>Establecer un presupuesto</a:t>
            </a:r>
            <a:endParaRPr sz="2400"/>
          </a:p>
          <a:p>
            <a:pPr indent="-381000" lvl="0" marL="457200" rtl="0" algn="l">
              <a:spcBef>
                <a:spcPts val="0"/>
              </a:spcBef>
              <a:spcAft>
                <a:spcPts val="0"/>
              </a:spcAft>
              <a:buSzPts val="2400"/>
              <a:buAutoNum type="arabicPeriod"/>
            </a:pPr>
            <a:r>
              <a:rPr lang="en" sz="2400"/>
              <a:t>Opciones de revisión</a:t>
            </a:r>
            <a:endParaRPr sz="2400"/>
          </a:p>
          <a:p>
            <a:pPr indent="-381000" lvl="0" marL="457200" rtl="0" algn="l">
              <a:spcBef>
                <a:spcPts val="0"/>
              </a:spcBef>
              <a:spcAft>
                <a:spcPts val="0"/>
              </a:spcAft>
              <a:buSzPts val="2400"/>
              <a:buAutoNum type="arabicPeriod"/>
            </a:pPr>
            <a:r>
              <a:rPr lang="en" sz="2400"/>
              <a:t>Pruebe sus selecciones</a:t>
            </a:r>
            <a:endParaRPr sz="2400"/>
          </a:p>
          <a:p>
            <a:pPr indent="-381000" lvl="0" marL="457200" rtl="0" algn="l">
              <a:spcBef>
                <a:spcPts val="0"/>
              </a:spcBef>
              <a:spcAft>
                <a:spcPts val="0"/>
              </a:spcAft>
              <a:buSzPts val="2400"/>
              <a:buAutoNum type="arabicPeriod"/>
            </a:pPr>
            <a:r>
              <a:rPr lang="en" sz="2400"/>
              <a:t>Haz una elección</a:t>
            </a:r>
            <a:endParaRPr sz="2400"/>
          </a:p>
        </p:txBody>
      </p:sp>
      <p:sp>
        <p:nvSpPr>
          <p:cNvPr id="518" name="Google Shape;518;p88"/>
          <p:cNvSpPr/>
          <p:nvPr/>
        </p:nvSpPr>
        <p:spPr>
          <a:xfrm>
            <a:off x="8427600" y="256575"/>
            <a:ext cx="404700" cy="404700"/>
          </a:xfrm>
          <a:prstGeom prst="star4">
            <a:avLst>
              <a:gd fmla="val 12500" name="adj"/>
            </a:avLst>
          </a:prstGeom>
          <a:solidFill>
            <a:srgbClr val="EE5872"/>
          </a:solidFill>
          <a:ln cap="flat" cmpd="sng" w="9525">
            <a:solidFill>
              <a:srgbClr val="EE58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89"/>
          <p:cNvPicPr preferRelativeResize="0"/>
          <p:nvPr/>
        </p:nvPicPr>
        <p:blipFill>
          <a:blip r:embed="rId3">
            <a:alphaModFix/>
          </a:blip>
          <a:stretch>
            <a:fillRect/>
          </a:stretch>
        </p:blipFill>
        <p:spPr>
          <a:xfrm>
            <a:off x="1388188" y="385325"/>
            <a:ext cx="6367625" cy="39771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9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Happiness At Work</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9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Happiness At Work</a:t>
            </a:r>
            <a:endParaRPr/>
          </a:p>
        </p:txBody>
      </p:sp>
      <p:sp>
        <p:nvSpPr>
          <p:cNvPr id="534" name="Google Shape;534;p91"/>
          <p:cNvSpPr txBox="1"/>
          <p:nvPr/>
        </p:nvSpPr>
        <p:spPr>
          <a:xfrm>
            <a:off x="2179950" y="2992650"/>
            <a:ext cx="4784100" cy="66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20">
                <a:solidFill>
                  <a:srgbClr val="EE5872"/>
                </a:solidFill>
                <a:latin typeface="Montserrat"/>
                <a:ea typeface="Montserrat"/>
                <a:cs typeface="Montserrat"/>
                <a:sym typeface="Montserrat"/>
              </a:rPr>
              <a:t>Felicidad en el Trabajo</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92"/>
          <p:cNvSpPr txBox="1"/>
          <p:nvPr>
            <p:ph type="title"/>
          </p:nvPr>
        </p:nvSpPr>
        <p:spPr>
          <a:xfrm>
            <a:off x="311700" y="7136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85%</a:t>
            </a:r>
            <a:endParaRPr/>
          </a:p>
        </p:txBody>
      </p:sp>
      <p:sp>
        <p:nvSpPr>
          <p:cNvPr id="540" name="Google Shape;540;p92"/>
          <p:cNvSpPr txBox="1"/>
          <p:nvPr/>
        </p:nvSpPr>
        <p:spPr>
          <a:xfrm>
            <a:off x="2179950" y="2600150"/>
            <a:ext cx="4784100" cy="162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20">
                <a:solidFill>
                  <a:srgbClr val="EE5872"/>
                </a:solidFill>
                <a:latin typeface="Montserrat"/>
                <a:ea typeface="Montserrat"/>
                <a:cs typeface="Montserrat"/>
                <a:sym typeface="Montserrat"/>
              </a:rPr>
              <a:t>de las/los empleadas/os están infelices con su trabajo</a:t>
            </a:r>
            <a:endParaRPr/>
          </a:p>
        </p:txBody>
      </p:sp>
      <p:sp>
        <p:nvSpPr>
          <p:cNvPr id="541" name="Google Shape;541;p92"/>
          <p:cNvSpPr txBox="1"/>
          <p:nvPr/>
        </p:nvSpPr>
        <p:spPr>
          <a:xfrm>
            <a:off x="2346225" y="4369725"/>
            <a:ext cx="1379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Montserrat"/>
                <a:ea typeface="Montserrat"/>
                <a:cs typeface="Montserrat"/>
                <a:sym typeface="Montserrat"/>
              </a:rPr>
              <a:t>Fuente: Gallup</a:t>
            </a:r>
            <a:endParaRPr sz="10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CHEQUEO INICIAL</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93"/>
          <p:cNvSpPr txBox="1"/>
          <p:nvPr>
            <p:ph type="title"/>
          </p:nvPr>
        </p:nvSpPr>
        <p:spPr>
          <a:xfrm>
            <a:off x="311700" y="1999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 investigación muestra que nuestra </a:t>
            </a:r>
            <a:r>
              <a:rPr lang="en">
                <a:highlight>
                  <a:schemeClr val="accent6"/>
                </a:highlight>
              </a:rPr>
              <a:t>sensación de bienestar</a:t>
            </a:r>
            <a:r>
              <a:rPr lang="en"/>
              <a:t> tiene un enorme impacto en nuestra salud, educación, equilibrio entre la vida laboral y personal y las relaciones en general.</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9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¿Por qué las y los líderes deberían rendir cuentas o ser responsables del bienestar de sus empleadas/os?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95"/>
          <p:cNvSpPr txBox="1"/>
          <p:nvPr>
            <p:ph type="title"/>
          </p:nvPr>
        </p:nvSpPr>
        <p:spPr>
          <a:xfrm>
            <a:off x="265500"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980"/>
              <a:t>¿Por qué las y los líderes deberían rendir cuentas o ser responsables del bienestar de sus empleadas/os?</a:t>
            </a:r>
            <a:endParaRPr sz="2980"/>
          </a:p>
        </p:txBody>
      </p:sp>
      <p:sp>
        <p:nvSpPr>
          <p:cNvPr id="557" name="Google Shape;557;p9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85000" lnSpcReduction="10000"/>
          </a:bodyPr>
          <a:lstStyle/>
          <a:p>
            <a:pPr indent="0" lvl="0" marL="0" rtl="0" algn="l">
              <a:spcBef>
                <a:spcPts val="0"/>
              </a:spcBef>
              <a:spcAft>
                <a:spcPts val="0"/>
              </a:spcAft>
              <a:buNone/>
            </a:pPr>
            <a:r>
              <a:rPr lang="en"/>
              <a:t>Primero, es lo correcto. </a:t>
            </a:r>
            <a:endParaRPr/>
          </a:p>
          <a:p>
            <a:pPr indent="0" lvl="0" marL="0" rtl="0" algn="l">
              <a:spcBef>
                <a:spcPts val="1200"/>
              </a:spcBef>
              <a:spcAft>
                <a:spcPts val="0"/>
              </a:spcAft>
              <a:buNone/>
            </a:pPr>
            <a:r>
              <a:rPr lang="en"/>
              <a:t>Necesitamos reconocer que nuestro bienestar se ve profundamente afectado por la comunidad y el apoyo que nos rodea. </a:t>
            </a:r>
            <a:endParaRPr/>
          </a:p>
          <a:p>
            <a:pPr indent="0" lvl="0" marL="0" rtl="0" algn="l">
              <a:spcBef>
                <a:spcPts val="1200"/>
              </a:spcBef>
              <a:spcAft>
                <a:spcPts val="0"/>
              </a:spcAft>
              <a:buNone/>
            </a:pPr>
            <a:r>
              <a:rPr lang="en"/>
              <a:t>Pasamos tanto tiempo en el trabajo que debería tener un impacto positivo en nuestro bienestar. </a:t>
            </a:r>
            <a:endParaRPr/>
          </a:p>
          <a:p>
            <a:pPr indent="0" lvl="0" marL="0" rtl="0" algn="l">
              <a:spcBef>
                <a:spcPts val="1200"/>
              </a:spcBef>
              <a:spcAft>
                <a:spcPts val="1200"/>
              </a:spcAft>
              <a:buNone/>
            </a:pPr>
            <a:r>
              <a:rPr lang="en"/>
              <a:t>Somos parte de una comunidad en el trabajo y hay muchas formas inexploradas de aumentar el bienestar de todas las personas.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96"/>
          <p:cNvSpPr txBox="1"/>
          <p:nvPr>
            <p:ph type="title"/>
          </p:nvPr>
        </p:nvSpPr>
        <p:spPr>
          <a:xfrm>
            <a:off x="265500"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980"/>
              <a:t>¿Por qué las y los líderes deberían rendir cuentas o ser responsables del bienestar de sus empleadas/os?</a:t>
            </a:r>
            <a:endParaRPr sz="2980"/>
          </a:p>
        </p:txBody>
      </p:sp>
      <p:sp>
        <p:nvSpPr>
          <p:cNvPr id="563" name="Google Shape;563;p9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en"/>
              <a:t>En segundo lugar, numerosos estudios muestran que </a:t>
            </a:r>
            <a:r>
              <a:rPr b="1" lang="en"/>
              <a:t>las organizaciones que invierten en el bienestar de los empleados a menudo obtienen los beneficios de una mayor productividad, compromiso, retención de talento y satisfacción del cliente</a:t>
            </a:r>
            <a:r>
              <a:rPr lang="en"/>
              <a:t>. </a:t>
            </a:r>
            <a:endParaRPr/>
          </a:p>
          <a:p>
            <a:pPr indent="0" lvl="0" marL="0" rtl="0" algn="l">
              <a:spcBef>
                <a:spcPts val="1200"/>
              </a:spcBef>
              <a:spcAft>
                <a:spcPts val="1200"/>
              </a:spcAft>
              <a:buNone/>
            </a:pPr>
            <a:r>
              <a:rPr lang="en"/>
              <a:t>En un gran estudio de 2019, los </a:t>
            </a:r>
            <a:r>
              <a:rPr lang="en">
                <a:highlight>
                  <a:schemeClr val="accent4"/>
                </a:highlight>
              </a:rPr>
              <a:t>trabajadores felices eran un 13% más productivos que los infelices</a:t>
            </a:r>
            <a:r>
              <a:rPr lang="en"/>
              <a: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pilares de la felicidad en el trabajo: PERK</a:t>
            </a:r>
            <a:endParaRPr/>
          </a:p>
        </p:txBody>
      </p:sp>
      <p:sp>
        <p:nvSpPr>
          <p:cNvPr id="569" name="Google Shape;569;p9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700"/>
              <a:t>P</a:t>
            </a:r>
            <a:r>
              <a:rPr lang="en" sz="2700"/>
              <a:t>urpose (Propósito)</a:t>
            </a:r>
            <a:endParaRPr sz="2700"/>
          </a:p>
          <a:p>
            <a:pPr indent="0" lvl="0" marL="0" rtl="0" algn="l">
              <a:spcBef>
                <a:spcPts val="1200"/>
              </a:spcBef>
              <a:spcAft>
                <a:spcPts val="0"/>
              </a:spcAft>
              <a:buNone/>
            </a:pPr>
            <a:r>
              <a:rPr b="1" lang="en" sz="2700"/>
              <a:t>E</a:t>
            </a:r>
            <a:r>
              <a:rPr lang="en" sz="2700"/>
              <a:t>ngagement (Compromiso)</a:t>
            </a:r>
            <a:endParaRPr sz="2700"/>
          </a:p>
          <a:p>
            <a:pPr indent="0" lvl="0" marL="0" rtl="0" algn="l">
              <a:spcBef>
                <a:spcPts val="1200"/>
              </a:spcBef>
              <a:spcAft>
                <a:spcPts val="0"/>
              </a:spcAft>
              <a:buNone/>
            </a:pPr>
            <a:r>
              <a:rPr b="1" lang="en" sz="2700"/>
              <a:t>R</a:t>
            </a:r>
            <a:r>
              <a:rPr lang="en" sz="2700"/>
              <a:t>esilience (Resiliencia)</a:t>
            </a:r>
            <a:endParaRPr sz="2700"/>
          </a:p>
          <a:p>
            <a:pPr indent="0" lvl="0" marL="0" rtl="0" algn="l">
              <a:spcBef>
                <a:spcPts val="1200"/>
              </a:spcBef>
              <a:spcAft>
                <a:spcPts val="1200"/>
              </a:spcAft>
              <a:buNone/>
            </a:pPr>
            <a:r>
              <a:rPr b="1" lang="en" sz="2700"/>
              <a:t>K</a:t>
            </a:r>
            <a:r>
              <a:rPr lang="en" sz="2700"/>
              <a:t>indness (Amabilidad)</a:t>
            </a:r>
            <a:endParaRPr sz="27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Purpose</a:t>
            </a:r>
            <a:endParaRPr/>
          </a:p>
        </p:txBody>
      </p:sp>
      <p:sp>
        <p:nvSpPr>
          <p:cNvPr id="575" name="Google Shape;575;p9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Propósito</a:t>
            </a:r>
            <a:endParaRPr/>
          </a:p>
        </p:txBody>
      </p:sp>
      <p:sp>
        <p:nvSpPr>
          <p:cNvPr id="576" name="Google Shape;576;p9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Nuestro propósito es un </a:t>
            </a:r>
            <a:r>
              <a:rPr b="1" lang="en"/>
              <a:t>reflejo de nuestros valores fundamentales</a:t>
            </a:r>
            <a:r>
              <a:rPr lang="en"/>
              <a:t> y </a:t>
            </a:r>
            <a:r>
              <a:rPr lang="en">
                <a:highlight>
                  <a:schemeClr val="accent6"/>
                </a:highlight>
              </a:rPr>
              <a:t>nos sentimos más decididos en el trabajo cuando nuestros comportamientos y decisiones cotidianos están alineados con esos valores</a:t>
            </a:r>
            <a:r>
              <a:rPr lang="en"/>
              <a:t>. </a:t>
            </a:r>
            <a:endParaRPr/>
          </a:p>
          <a:p>
            <a:pPr indent="0" lvl="0" marL="0" rtl="0" algn="l">
              <a:spcBef>
                <a:spcPts val="1200"/>
              </a:spcBef>
              <a:spcAft>
                <a:spcPts val="1200"/>
              </a:spcAft>
              <a:buNone/>
            </a:pPr>
            <a:r>
              <a:rPr lang="en"/>
              <a:t>Aportar más pasión y propósito al trabajo puede significar afirmarnos al formular y realizar nuestras tareas diarias (</a:t>
            </a:r>
            <a:r>
              <a:rPr lang="en">
                <a:highlight>
                  <a:schemeClr val="accent4"/>
                </a:highlight>
              </a:rPr>
              <a:t>conectando lo que hacemos con lo que creemos y lo que nos importa</a:t>
            </a:r>
            <a:r>
              <a:rPr lang="en"/>
              <a:t>) en lugar de abrazar pasivamente el status quo.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9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Engagement</a:t>
            </a:r>
            <a:endParaRPr/>
          </a:p>
        </p:txBody>
      </p:sp>
      <p:sp>
        <p:nvSpPr>
          <p:cNvPr id="582" name="Google Shape;582;p9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Compromiso</a:t>
            </a:r>
            <a:endParaRPr/>
          </a:p>
        </p:txBody>
      </p:sp>
      <p:sp>
        <p:nvSpPr>
          <p:cNvPr id="583" name="Google Shape;583;p9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lang="en"/>
              <a:t>¿En general disfrutas tu trabajo? ¿Eres parte de las decisiones sobre qué, cuándo y cómo haces las cosas en el trabajo? ¿Con qué frecuencia sientes curiosidad o estás profundamente inmerso y pierdes la noción del tiempo mientras trabajas? ¿Sientes que puedes ser eficaz y hacer las cosas?</a:t>
            </a:r>
            <a:endParaRPr/>
          </a:p>
          <a:p>
            <a:pPr indent="0" lvl="0" marL="0" rtl="0" algn="l">
              <a:spcBef>
                <a:spcPts val="1200"/>
              </a:spcBef>
              <a:spcAft>
                <a:spcPts val="1200"/>
              </a:spcAft>
              <a:buNone/>
            </a:pPr>
            <a:r>
              <a:rPr lang="en"/>
              <a:t>Según informes recientes, la mayoría de los trabajadores de todo el mundo dice no a preguntas como estas, lo que indica que el compromiso en el trabajo es preocupantemente bajo.</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10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Resilience</a:t>
            </a:r>
            <a:endParaRPr/>
          </a:p>
        </p:txBody>
      </p:sp>
      <p:sp>
        <p:nvSpPr>
          <p:cNvPr id="589" name="Google Shape;589;p10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Resiliencia</a:t>
            </a:r>
            <a:endParaRPr/>
          </a:p>
        </p:txBody>
      </p:sp>
      <p:sp>
        <p:nvSpPr>
          <p:cNvPr id="590" name="Google Shape;590;p10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La capacidad de </a:t>
            </a:r>
            <a:r>
              <a:rPr b="1" lang="en"/>
              <a:t>manejar, adaptarse y aprender productivamente de los reveses, fracasos y decepciones</a:t>
            </a:r>
            <a:r>
              <a:rPr lang="en"/>
              <a:t> es fundamental para la felicidad general en el trabajo. </a:t>
            </a:r>
            <a:endParaRPr/>
          </a:p>
          <a:p>
            <a:pPr indent="0" lvl="0" marL="0" rtl="0" algn="l">
              <a:spcBef>
                <a:spcPts val="1200"/>
              </a:spcBef>
              <a:spcAft>
                <a:spcPts val="0"/>
              </a:spcAft>
              <a:buClr>
                <a:schemeClr val="dk1"/>
              </a:buClr>
              <a:buSzPct val="61111"/>
              <a:buFont typeface="Arial"/>
              <a:buNone/>
            </a:pPr>
            <a:r>
              <a:rPr lang="en"/>
              <a:t>La resiliencia no significa tratar de prevenir dificultades, reprimir el estrés o evitar la confrontación; significa </a:t>
            </a:r>
            <a:r>
              <a:rPr lang="en">
                <a:highlight>
                  <a:schemeClr val="accent6"/>
                </a:highlight>
              </a:rPr>
              <a:t>ser capaz de gestionar los desafíos en el trabajo con autenticidad y gracia</a:t>
            </a:r>
            <a:r>
              <a:rPr lang="en"/>
              <a:t>.</a:t>
            </a:r>
            <a:endParaRPr/>
          </a:p>
          <a:p>
            <a:pPr indent="0" lvl="0" marL="0" rtl="0" algn="l">
              <a:spcBef>
                <a:spcPts val="1200"/>
              </a:spcBef>
              <a:spcAft>
                <a:spcPts val="1200"/>
              </a:spcAft>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0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Kindness</a:t>
            </a:r>
            <a:endParaRPr/>
          </a:p>
        </p:txBody>
      </p:sp>
      <p:sp>
        <p:nvSpPr>
          <p:cNvPr id="596" name="Google Shape;596;p10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Amabilidad</a:t>
            </a:r>
            <a:endParaRPr/>
          </a:p>
        </p:txBody>
      </p:sp>
      <p:sp>
        <p:nvSpPr>
          <p:cNvPr id="597" name="Google Shape;597;p10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85000" lnSpcReduction="10000"/>
          </a:bodyPr>
          <a:lstStyle/>
          <a:p>
            <a:pPr indent="0" lvl="0" marL="0" rtl="0" algn="l">
              <a:spcBef>
                <a:spcPts val="0"/>
              </a:spcBef>
              <a:spcAft>
                <a:spcPts val="0"/>
              </a:spcAft>
              <a:buNone/>
            </a:pPr>
            <a:r>
              <a:rPr lang="en"/>
              <a:t>Somos más felices en el trabajo cuando aprovechamos nuestra </a:t>
            </a:r>
            <a:r>
              <a:rPr b="1" lang="en"/>
              <a:t>tendencia innata hacia la bondad</a:t>
            </a:r>
            <a:r>
              <a:rPr lang="en"/>
              <a:t>: orientando nuestros pensamientos, sentimientos y acciones hacia el cuidado de los demás y los vínculos sociales de apoyo genuino. </a:t>
            </a:r>
            <a:endParaRPr/>
          </a:p>
          <a:p>
            <a:pPr indent="0" lvl="0" marL="0" rtl="0" algn="l">
              <a:spcBef>
                <a:spcPts val="1200"/>
              </a:spcBef>
              <a:spcAft>
                <a:spcPts val="1200"/>
              </a:spcAft>
              <a:buNone/>
            </a:pPr>
            <a:r>
              <a:rPr lang="en"/>
              <a:t>Ser amable en el trabajo implica </a:t>
            </a:r>
            <a:r>
              <a:rPr lang="en">
                <a:highlight>
                  <a:schemeClr val="accent6"/>
                </a:highlight>
              </a:rPr>
              <a:t>tratar a las demás personas con dignidad y respeto</a:t>
            </a:r>
            <a:r>
              <a:rPr lang="en"/>
              <a:t>, </a:t>
            </a:r>
            <a:r>
              <a:rPr lang="en">
                <a:highlight>
                  <a:schemeClr val="accent4"/>
                </a:highlight>
              </a:rPr>
              <a:t>mostrar empatía y compasión</a:t>
            </a:r>
            <a:r>
              <a:rPr lang="en"/>
              <a:t>, </a:t>
            </a:r>
            <a:r>
              <a:rPr lang="en">
                <a:highlight>
                  <a:srgbClr val="EE5872"/>
                </a:highlight>
              </a:rPr>
              <a:t>practicar la gratitud</a:t>
            </a:r>
            <a:r>
              <a:rPr lang="en"/>
              <a:t> y </a:t>
            </a:r>
            <a:r>
              <a:rPr lang="en">
                <a:highlight>
                  <a:schemeClr val="accent6"/>
                </a:highlight>
              </a:rPr>
              <a:t>gestionar los conflictos de forma constructiva</a:t>
            </a:r>
            <a:r>
              <a:rPr lang="en"/>
              <a:t>.</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10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pilares de la felicidad en el trabajo: PERK</a:t>
            </a:r>
            <a:endParaRPr/>
          </a:p>
        </p:txBody>
      </p:sp>
      <p:sp>
        <p:nvSpPr>
          <p:cNvPr id="603" name="Google Shape;603;p10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700"/>
              <a:t>P</a:t>
            </a:r>
            <a:r>
              <a:rPr lang="en" sz="2700"/>
              <a:t>urpose (Propósito)</a:t>
            </a:r>
            <a:endParaRPr sz="2700"/>
          </a:p>
          <a:p>
            <a:pPr indent="0" lvl="0" marL="0" rtl="0" algn="l">
              <a:spcBef>
                <a:spcPts val="1200"/>
              </a:spcBef>
              <a:spcAft>
                <a:spcPts val="0"/>
              </a:spcAft>
              <a:buNone/>
            </a:pPr>
            <a:r>
              <a:rPr b="1" lang="en" sz="2700"/>
              <a:t>E</a:t>
            </a:r>
            <a:r>
              <a:rPr lang="en" sz="2700"/>
              <a:t>ngagement (Compromiso)</a:t>
            </a:r>
            <a:endParaRPr sz="2700"/>
          </a:p>
          <a:p>
            <a:pPr indent="0" lvl="0" marL="0" rtl="0" algn="l">
              <a:spcBef>
                <a:spcPts val="1200"/>
              </a:spcBef>
              <a:spcAft>
                <a:spcPts val="0"/>
              </a:spcAft>
              <a:buNone/>
            </a:pPr>
            <a:r>
              <a:rPr b="1" lang="en" sz="2700"/>
              <a:t>R</a:t>
            </a:r>
            <a:r>
              <a:rPr lang="en" sz="2700"/>
              <a:t>esilience (Resiliencia)</a:t>
            </a:r>
            <a:endParaRPr sz="2700"/>
          </a:p>
          <a:p>
            <a:pPr indent="0" lvl="0" marL="0" rtl="0" algn="l">
              <a:spcBef>
                <a:spcPts val="1200"/>
              </a:spcBef>
              <a:spcAft>
                <a:spcPts val="1200"/>
              </a:spcAft>
              <a:buNone/>
            </a:pPr>
            <a:r>
              <a:rPr b="1" lang="en" sz="2700"/>
              <a:t>K</a:t>
            </a:r>
            <a:r>
              <a:rPr lang="en" sz="2700"/>
              <a:t>indness (Amabilidad)</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1"/>
          <p:cNvSpPr txBox="1"/>
          <p:nvPr>
            <p:ph type="title"/>
          </p:nvPr>
        </p:nvSpPr>
        <p:spPr>
          <a:xfrm>
            <a:off x="244300" y="1830600"/>
            <a:ext cx="4045200" cy="148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¿Quién eres?</a:t>
            </a:r>
            <a:endParaRPr/>
          </a:p>
        </p:txBody>
      </p:sp>
      <p:sp>
        <p:nvSpPr>
          <p:cNvPr id="139" name="Google Shape;139;p31"/>
          <p:cNvSpPr txBox="1"/>
          <p:nvPr>
            <p:ph idx="1" type="subTitle"/>
          </p:nvPr>
        </p:nvSpPr>
        <p:spPr>
          <a:xfrm>
            <a:off x="4816275" y="1954200"/>
            <a:ext cx="4045200" cy="1235100"/>
          </a:xfrm>
          <a:prstGeom prst="rect">
            <a:avLst/>
          </a:prstGeom>
        </p:spPr>
        <p:txBody>
          <a:bodyPr anchorCtr="0" anchor="t" bIns="91425" lIns="91425" spcFirstLastPara="1" rIns="91425" wrap="square" tIns="91425">
            <a:normAutofit fontScale="62500" lnSpcReduction="20000"/>
          </a:bodyPr>
          <a:lstStyle/>
          <a:p>
            <a:pPr indent="-311943" lvl="0" marL="457200" rtl="0" algn="l">
              <a:spcBef>
                <a:spcPts val="0"/>
              </a:spcBef>
              <a:spcAft>
                <a:spcPts val="0"/>
              </a:spcAft>
              <a:buClr>
                <a:srgbClr val="0F1A64"/>
              </a:buClr>
              <a:buSzPct val="100000"/>
              <a:buChar char="●"/>
            </a:pPr>
            <a:r>
              <a:rPr b="1" lang="en">
                <a:solidFill>
                  <a:srgbClr val="0F1A64"/>
                </a:solidFill>
              </a:rPr>
              <a:t>Nombre </a:t>
            </a:r>
            <a:endParaRPr b="1">
              <a:solidFill>
                <a:srgbClr val="0F1A64"/>
              </a:solidFill>
            </a:endParaRPr>
          </a:p>
          <a:p>
            <a:pPr indent="-311943" lvl="0" marL="457200" rtl="0" algn="l">
              <a:spcBef>
                <a:spcPts val="0"/>
              </a:spcBef>
              <a:spcAft>
                <a:spcPts val="0"/>
              </a:spcAft>
              <a:buClr>
                <a:srgbClr val="0F1A64"/>
              </a:buClr>
              <a:buSzPct val="100000"/>
              <a:buChar char="●"/>
            </a:pPr>
            <a:r>
              <a:rPr b="1" lang="en">
                <a:solidFill>
                  <a:srgbClr val="0F1A64"/>
                </a:solidFill>
              </a:rPr>
              <a:t>Empresa </a:t>
            </a:r>
            <a:endParaRPr b="1">
              <a:solidFill>
                <a:srgbClr val="0F1A64"/>
              </a:solidFill>
            </a:endParaRPr>
          </a:p>
          <a:p>
            <a:pPr indent="-311943" lvl="0" marL="457200" rtl="0" algn="l">
              <a:spcBef>
                <a:spcPts val="0"/>
              </a:spcBef>
              <a:spcAft>
                <a:spcPts val="0"/>
              </a:spcAft>
              <a:buClr>
                <a:srgbClr val="0F1A64"/>
              </a:buClr>
              <a:buSzPct val="100000"/>
              <a:buChar char="●"/>
            </a:pPr>
            <a:r>
              <a:rPr b="1" lang="en">
                <a:solidFill>
                  <a:srgbClr val="0F1A64"/>
                </a:solidFill>
              </a:rPr>
              <a:t>Tu rol o cargo en la empresa</a:t>
            </a:r>
            <a:endParaRPr b="1">
              <a:solidFill>
                <a:srgbClr val="0F1A64"/>
              </a:solidFill>
            </a:endParaRPr>
          </a:p>
          <a:p>
            <a:pPr indent="-311943" lvl="0" marL="457200" rtl="0" algn="l">
              <a:spcBef>
                <a:spcPts val="0"/>
              </a:spcBef>
              <a:spcAft>
                <a:spcPts val="0"/>
              </a:spcAft>
              <a:buClr>
                <a:srgbClr val="0F1A64"/>
              </a:buClr>
              <a:buSzPct val="100000"/>
              <a:buChar char="●"/>
            </a:pPr>
            <a:r>
              <a:rPr b="1" lang="en">
                <a:solidFill>
                  <a:srgbClr val="0F1A64"/>
                </a:solidFill>
              </a:rPr>
              <a:t>¿Cuántas personas trabajan en la empresa?</a:t>
            </a:r>
            <a:endParaRPr b="1">
              <a:solidFill>
                <a:srgbClr val="0F1A64"/>
              </a:solidFill>
            </a:endParaRPr>
          </a:p>
          <a:p>
            <a:pPr indent="-311943" lvl="0" marL="457200" rtl="0" algn="l">
              <a:spcBef>
                <a:spcPts val="0"/>
              </a:spcBef>
              <a:spcAft>
                <a:spcPts val="0"/>
              </a:spcAft>
              <a:buClr>
                <a:srgbClr val="0F1A64"/>
              </a:buClr>
              <a:buSzPct val="100000"/>
              <a:buChar char="●"/>
            </a:pPr>
            <a:r>
              <a:rPr b="1" lang="en">
                <a:solidFill>
                  <a:srgbClr val="0F1A64"/>
                </a:solidFill>
                <a:highlight>
                  <a:schemeClr val="accent6"/>
                </a:highlight>
              </a:rPr>
              <a:t>¿Qué esperas de esta mentoría?</a:t>
            </a:r>
            <a:endParaRPr b="1">
              <a:solidFill>
                <a:srgbClr val="0F1A64"/>
              </a:solidFill>
              <a:highlight>
                <a:schemeClr val="accent6"/>
              </a:highlight>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0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PERMA</a:t>
            </a:r>
            <a:r>
              <a:rPr baseline="30000" lang="en"/>
              <a:t>TM</a:t>
            </a:r>
            <a:endParaRPr baseline="30000"/>
          </a:p>
        </p:txBody>
      </p:sp>
      <p:sp>
        <p:nvSpPr>
          <p:cNvPr id="609" name="Google Shape;609;p10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Teoría del Bienestar</a:t>
            </a:r>
            <a:endParaRPr/>
          </a:p>
          <a:p>
            <a:pPr indent="0" lvl="0" marL="0" rtl="0" algn="ctr">
              <a:spcBef>
                <a:spcPts val="0"/>
              </a:spcBef>
              <a:spcAft>
                <a:spcPts val="0"/>
              </a:spcAft>
              <a:buNone/>
            </a:pPr>
            <a:r>
              <a:rPr lang="en"/>
              <a:t>Martin Seligman</a:t>
            </a:r>
            <a:endParaRPr/>
          </a:p>
        </p:txBody>
      </p:sp>
      <p:sp>
        <p:nvSpPr>
          <p:cNvPr id="610" name="Google Shape;610;p10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Los líderes pueden crear entornos que fomenten el bienestar y la felicidad entre los miembros de su equipo integrando principios clave de bienestar en sus comportamientos y acciones.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id="615" name="Google Shape;615;p104"/>
          <p:cNvPicPr preferRelativeResize="0"/>
          <p:nvPr/>
        </p:nvPicPr>
        <p:blipFill>
          <a:blip r:embed="rId3">
            <a:alphaModFix/>
          </a:blip>
          <a:stretch>
            <a:fillRect/>
          </a:stretch>
        </p:blipFill>
        <p:spPr>
          <a:xfrm>
            <a:off x="1373913" y="466200"/>
            <a:ext cx="6396175" cy="372932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id="620" name="Google Shape;620;p105"/>
          <p:cNvPicPr preferRelativeResize="0"/>
          <p:nvPr/>
        </p:nvPicPr>
        <p:blipFill>
          <a:blip r:embed="rId3">
            <a:alphaModFix amt="10000"/>
          </a:blip>
          <a:stretch>
            <a:fillRect/>
          </a:stretch>
        </p:blipFill>
        <p:spPr>
          <a:xfrm>
            <a:off x="1373913" y="466200"/>
            <a:ext cx="6396175" cy="3729325"/>
          </a:xfrm>
          <a:prstGeom prst="rect">
            <a:avLst/>
          </a:prstGeom>
          <a:noFill/>
          <a:ln>
            <a:noFill/>
          </a:ln>
        </p:spPr>
      </p:pic>
      <p:pic>
        <p:nvPicPr>
          <p:cNvPr id="621" name="Google Shape;621;p105"/>
          <p:cNvPicPr preferRelativeResize="0"/>
          <p:nvPr/>
        </p:nvPicPr>
        <p:blipFill rotWithShape="1">
          <a:blip r:embed="rId3">
            <a:alphaModFix/>
          </a:blip>
          <a:srcRect b="29443" l="0" r="73550" t="0"/>
          <a:stretch/>
        </p:blipFill>
        <p:spPr>
          <a:xfrm>
            <a:off x="1373925" y="466200"/>
            <a:ext cx="1691749" cy="2631300"/>
          </a:xfrm>
          <a:prstGeom prst="rect">
            <a:avLst/>
          </a:prstGeom>
          <a:noFill/>
          <a:ln>
            <a:noFill/>
          </a:ln>
        </p:spPr>
      </p:pic>
      <p:sp>
        <p:nvSpPr>
          <p:cNvPr id="622" name="Google Shape;622;p105"/>
          <p:cNvSpPr txBox="1"/>
          <p:nvPr/>
        </p:nvSpPr>
        <p:spPr>
          <a:xfrm>
            <a:off x="3924925" y="1385713"/>
            <a:ext cx="4349100" cy="189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latin typeface="Montserrat"/>
                <a:ea typeface="Montserrat"/>
                <a:cs typeface="Montserrat"/>
                <a:sym typeface="Montserrat"/>
              </a:rPr>
              <a:t>¿Estamos reconociendo el trabajo de las personas que trabajan con nosotras? </a:t>
            </a:r>
            <a:endParaRPr b="1" sz="1800">
              <a:solidFill>
                <a:schemeClr val="dk1"/>
              </a:solidFill>
              <a:latin typeface="Montserrat"/>
              <a:ea typeface="Montserrat"/>
              <a:cs typeface="Montserrat"/>
              <a:sym typeface="Montserrat"/>
            </a:endParaRPr>
          </a:p>
          <a:p>
            <a:pPr indent="0" lvl="0" marL="0" rtl="0" algn="l">
              <a:lnSpc>
                <a:spcPct val="115000"/>
              </a:lnSpc>
              <a:spcBef>
                <a:spcPts val="1200"/>
              </a:spcBef>
              <a:spcAft>
                <a:spcPts val="1200"/>
              </a:spcAft>
              <a:buNone/>
            </a:pPr>
            <a:r>
              <a:rPr b="1" lang="en" sz="1800">
                <a:solidFill>
                  <a:schemeClr val="dk1"/>
                </a:solidFill>
                <a:latin typeface="Montserrat"/>
                <a:ea typeface="Montserrat"/>
                <a:cs typeface="Montserrat"/>
                <a:sym typeface="Montserrat"/>
              </a:rPr>
              <a:t>¿Damos palabras de apreciación y apoyo a nuestros equipos?</a:t>
            </a:r>
            <a:endParaRPr b="1" sz="1800">
              <a:solidFill>
                <a:schemeClr val="dk1"/>
              </a:solidFill>
              <a:latin typeface="Montserrat"/>
              <a:ea typeface="Montserrat"/>
              <a:cs typeface="Montserrat"/>
              <a:sym typeface="Montserrat"/>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id="627" name="Google Shape;627;p106"/>
          <p:cNvPicPr preferRelativeResize="0"/>
          <p:nvPr/>
        </p:nvPicPr>
        <p:blipFill>
          <a:blip r:embed="rId3">
            <a:alphaModFix amt="10000"/>
          </a:blip>
          <a:stretch>
            <a:fillRect/>
          </a:stretch>
        </p:blipFill>
        <p:spPr>
          <a:xfrm>
            <a:off x="1373913" y="466200"/>
            <a:ext cx="6396175" cy="3729325"/>
          </a:xfrm>
          <a:prstGeom prst="rect">
            <a:avLst/>
          </a:prstGeom>
          <a:noFill/>
          <a:ln>
            <a:noFill/>
          </a:ln>
        </p:spPr>
      </p:pic>
      <p:pic>
        <p:nvPicPr>
          <p:cNvPr id="628" name="Google Shape;628;p106"/>
          <p:cNvPicPr preferRelativeResize="0"/>
          <p:nvPr/>
        </p:nvPicPr>
        <p:blipFill rotWithShape="1">
          <a:blip r:embed="rId3">
            <a:alphaModFix/>
          </a:blip>
          <a:srcRect b="17498" l="22469" r="57462" t="0"/>
          <a:stretch/>
        </p:blipFill>
        <p:spPr>
          <a:xfrm>
            <a:off x="2811100" y="466200"/>
            <a:ext cx="1283550" cy="3076825"/>
          </a:xfrm>
          <a:prstGeom prst="rect">
            <a:avLst/>
          </a:prstGeom>
          <a:noFill/>
          <a:ln>
            <a:noFill/>
          </a:ln>
        </p:spPr>
      </p:pic>
      <p:sp>
        <p:nvSpPr>
          <p:cNvPr id="629" name="Google Shape;629;p106"/>
          <p:cNvSpPr txBox="1"/>
          <p:nvPr/>
        </p:nvSpPr>
        <p:spPr>
          <a:xfrm>
            <a:off x="4455325" y="1757013"/>
            <a:ext cx="43491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dk1"/>
                </a:solidFill>
                <a:latin typeface="Montserrat"/>
                <a:ea typeface="Montserrat"/>
                <a:cs typeface="Montserrat"/>
                <a:sym typeface="Montserrat"/>
              </a:rPr>
              <a:t>¿Cuánta autonomía le damos a las personas de nuestra empresa? ¿Les damos espacio para expresar su creatividad en el trabajo?</a:t>
            </a:r>
            <a:endParaRPr b="1" sz="1800">
              <a:solidFill>
                <a:schemeClr val="dk1"/>
              </a:solidFill>
              <a:latin typeface="Montserrat"/>
              <a:ea typeface="Montserrat"/>
              <a:cs typeface="Montserrat"/>
              <a:sym typeface="Montserrat"/>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107"/>
          <p:cNvPicPr preferRelativeResize="0"/>
          <p:nvPr/>
        </p:nvPicPr>
        <p:blipFill>
          <a:blip r:embed="rId3">
            <a:alphaModFix amt="10000"/>
          </a:blip>
          <a:stretch>
            <a:fillRect/>
          </a:stretch>
        </p:blipFill>
        <p:spPr>
          <a:xfrm>
            <a:off x="1373913" y="466200"/>
            <a:ext cx="6396175" cy="3729325"/>
          </a:xfrm>
          <a:prstGeom prst="rect">
            <a:avLst/>
          </a:prstGeom>
          <a:noFill/>
          <a:ln>
            <a:noFill/>
          </a:ln>
        </p:spPr>
      </p:pic>
      <p:pic>
        <p:nvPicPr>
          <p:cNvPr id="635" name="Google Shape;635;p107"/>
          <p:cNvPicPr preferRelativeResize="0"/>
          <p:nvPr/>
        </p:nvPicPr>
        <p:blipFill rotWithShape="1">
          <a:blip r:embed="rId3">
            <a:alphaModFix/>
          </a:blip>
          <a:srcRect b="7544" l="41376" r="41376" t="0"/>
          <a:stretch/>
        </p:blipFill>
        <p:spPr>
          <a:xfrm>
            <a:off x="4020400" y="466200"/>
            <a:ext cx="1103200" cy="3448100"/>
          </a:xfrm>
          <a:prstGeom prst="rect">
            <a:avLst/>
          </a:prstGeom>
          <a:noFill/>
          <a:ln>
            <a:noFill/>
          </a:ln>
        </p:spPr>
      </p:pic>
      <p:sp>
        <p:nvSpPr>
          <p:cNvPr id="636" name="Google Shape;636;p107"/>
          <p:cNvSpPr txBox="1"/>
          <p:nvPr/>
        </p:nvSpPr>
        <p:spPr>
          <a:xfrm>
            <a:off x="456125" y="1852525"/>
            <a:ext cx="3341400" cy="189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latin typeface="Montserrat"/>
                <a:ea typeface="Montserrat"/>
                <a:cs typeface="Montserrat"/>
                <a:sym typeface="Montserrat"/>
              </a:rPr>
              <a:t>¿Cómo son las relaciones dentro de nuestra organización? </a:t>
            </a:r>
            <a:endParaRPr b="1" sz="1800">
              <a:solidFill>
                <a:schemeClr val="dk1"/>
              </a:solidFill>
              <a:latin typeface="Montserrat"/>
              <a:ea typeface="Montserrat"/>
              <a:cs typeface="Montserrat"/>
              <a:sym typeface="Montserrat"/>
            </a:endParaRPr>
          </a:p>
          <a:p>
            <a:pPr indent="0" lvl="0" marL="0" rtl="0" algn="l">
              <a:lnSpc>
                <a:spcPct val="115000"/>
              </a:lnSpc>
              <a:spcBef>
                <a:spcPts val="1200"/>
              </a:spcBef>
              <a:spcAft>
                <a:spcPts val="1200"/>
              </a:spcAft>
              <a:buNone/>
            </a:pPr>
            <a:r>
              <a:rPr b="1" lang="en" sz="1800">
                <a:solidFill>
                  <a:schemeClr val="dk1"/>
                </a:solidFill>
                <a:latin typeface="Montserrat"/>
                <a:ea typeface="Montserrat"/>
                <a:cs typeface="Montserrat"/>
                <a:sym typeface="Montserrat"/>
              </a:rPr>
              <a:t>¿Hay silos? ¿Hay chismes o radiopasillo?</a:t>
            </a:r>
            <a:endParaRPr b="1" sz="1800">
              <a:solidFill>
                <a:schemeClr val="dk1"/>
              </a:solidFill>
              <a:latin typeface="Montserrat"/>
              <a:ea typeface="Montserrat"/>
              <a:cs typeface="Montserrat"/>
              <a:sym typeface="Montserrat"/>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id="641" name="Google Shape;641;p108"/>
          <p:cNvPicPr preferRelativeResize="0"/>
          <p:nvPr/>
        </p:nvPicPr>
        <p:blipFill>
          <a:blip r:embed="rId3">
            <a:alphaModFix amt="10000"/>
          </a:blip>
          <a:stretch>
            <a:fillRect/>
          </a:stretch>
        </p:blipFill>
        <p:spPr>
          <a:xfrm>
            <a:off x="1373913" y="466200"/>
            <a:ext cx="6396175" cy="3729325"/>
          </a:xfrm>
          <a:prstGeom prst="rect">
            <a:avLst/>
          </a:prstGeom>
          <a:noFill/>
          <a:ln>
            <a:noFill/>
          </a:ln>
        </p:spPr>
      </p:pic>
      <p:pic>
        <p:nvPicPr>
          <p:cNvPr id="642" name="Google Shape;642;p108"/>
          <p:cNvPicPr preferRelativeResize="0"/>
          <p:nvPr/>
        </p:nvPicPr>
        <p:blipFill rotWithShape="1">
          <a:blip r:embed="rId3">
            <a:alphaModFix/>
          </a:blip>
          <a:srcRect b="17783" l="56133" r="24130" t="0"/>
          <a:stretch/>
        </p:blipFill>
        <p:spPr>
          <a:xfrm>
            <a:off x="4964500" y="466200"/>
            <a:ext cx="1262325" cy="3066225"/>
          </a:xfrm>
          <a:prstGeom prst="rect">
            <a:avLst/>
          </a:prstGeom>
          <a:noFill/>
          <a:ln>
            <a:noFill/>
          </a:ln>
        </p:spPr>
      </p:pic>
      <p:sp>
        <p:nvSpPr>
          <p:cNvPr id="643" name="Google Shape;643;p108"/>
          <p:cNvSpPr txBox="1"/>
          <p:nvPr/>
        </p:nvSpPr>
        <p:spPr>
          <a:xfrm>
            <a:off x="1124425" y="1693400"/>
            <a:ext cx="3341400" cy="189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latin typeface="Montserrat"/>
                <a:ea typeface="Montserrat"/>
                <a:cs typeface="Montserrat"/>
                <a:sym typeface="Montserrat"/>
              </a:rPr>
              <a:t>¿Tenemos una visión y propósito claro de la empresa? </a:t>
            </a:r>
            <a:endParaRPr b="1" sz="1800">
              <a:solidFill>
                <a:schemeClr val="dk1"/>
              </a:solidFill>
              <a:latin typeface="Montserrat"/>
              <a:ea typeface="Montserrat"/>
              <a:cs typeface="Montserrat"/>
              <a:sym typeface="Montserrat"/>
            </a:endParaRPr>
          </a:p>
          <a:p>
            <a:pPr indent="0" lvl="0" marL="0" rtl="0" algn="l">
              <a:lnSpc>
                <a:spcPct val="115000"/>
              </a:lnSpc>
              <a:spcBef>
                <a:spcPts val="1200"/>
              </a:spcBef>
              <a:spcAft>
                <a:spcPts val="1200"/>
              </a:spcAft>
              <a:buNone/>
            </a:pPr>
            <a:r>
              <a:rPr b="1" lang="en" sz="1800">
                <a:solidFill>
                  <a:schemeClr val="dk1"/>
                </a:solidFill>
                <a:latin typeface="Montserrat"/>
                <a:ea typeface="Montserrat"/>
                <a:cs typeface="Montserrat"/>
                <a:sym typeface="Montserrat"/>
              </a:rPr>
              <a:t>¿Se la comunicamos a toda la empresa?</a:t>
            </a:r>
            <a:endParaRPr b="1" sz="1800">
              <a:solidFill>
                <a:schemeClr val="dk1"/>
              </a:solidFill>
              <a:latin typeface="Montserrat"/>
              <a:ea typeface="Montserrat"/>
              <a:cs typeface="Montserrat"/>
              <a:sym typeface="Montserrat"/>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p109"/>
          <p:cNvPicPr preferRelativeResize="0"/>
          <p:nvPr/>
        </p:nvPicPr>
        <p:blipFill>
          <a:blip r:embed="rId3">
            <a:alphaModFix amt="10000"/>
          </a:blip>
          <a:stretch>
            <a:fillRect/>
          </a:stretch>
        </p:blipFill>
        <p:spPr>
          <a:xfrm>
            <a:off x="1373913" y="466200"/>
            <a:ext cx="6396175" cy="3729325"/>
          </a:xfrm>
          <a:prstGeom prst="rect">
            <a:avLst/>
          </a:prstGeom>
          <a:noFill/>
          <a:ln>
            <a:noFill/>
          </a:ln>
        </p:spPr>
      </p:pic>
      <p:pic>
        <p:nvPicPr>
          <p:cNvPr id="649" name="Google Shape;649;p109"/>
          <p:cNvPicPr preferRelativeResize="0"/>
          <p:nvPr/>
        </p:nvPicPr>
        <p:blipFill rotWithShape="1">
          <a:blip r:embed="rId3">
            <a:alphaModFix/>
          </a:blip>
          <a:srcRect b="28021" l="71060" r="3399" t="0"/>
          <a:stretch/>
        </p:blipFill>
        <p:spPr>
          <a:xfrm>
            <a:off x="5919200" y="466200"/>
            <a:ext cx="1633625" cy="2684350"/>
          </a:xfrm>
          <a:prstGeom prst="rect">
            <a:avLst/>
          </a:prstGeom>
          <a:noFill/>
          <a:ln>
            <a:noFill/>
          </a:ln>
        </p:spPr>
      </p:pic>
      <p:sp>
        <p:nvSpPr>
          <p:cNvPr id="650" name="Google Shape;650;p109"/>
          <p:cNvSpPr txBox="1"/>
          <p:nvPr/>
        </p:nvSpPr>
        <p:spPr>
          <a:xfrm>
            <a:off x="1124425" y="1693400"/>
            <a:ext cx="33414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dk1"/>
                </a:solidFill>
                <a:latin typeface="Montserrat"/>
                <a:ea typeface="Montserrat"/>
                <a:cs typeface="Montserrat"/>
                <a:sym typeface="Montserrat"/>
              </a:rPr>
              <a:t>¿Establecemos objetivos claros, damos retroalimentación y celebramos logros?</a:t>
            </a:r>
            <a:endParaRPr b="1" sz="1800">
              <a:solidFill>
                <a:schemeClr val="dk1"/>
              </a:solidFill>
              <a:latin typeface="Montserrat"/>
              <a:ea typeface="Montserrat"/>
              <a:cs typeface="Montserrat"/>
              <a:sym typeface="Montserrat"/>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Ejercicio</a:t>
            </a:r>
            <a:endParaRPr/>
          </a:p>
        </p:txBody>
      </p:sp>
      <p:sp>
        <p:nvSpPr>
          <p:cNvPr id="656" name="Google Shape;656;p1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Cierre</a:t>
            </a:r>
            <a:endParaRPr/>
          </a:p>
        </p:txBody>
      </p:sp>
      <p:sp>
        <p:nvSpPr>
          <p:cNvPr id="657" name="Google Shape;657;p1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Con base en todo lo aprendido en esta mentoría grupal:</a:t>
            </a:r>
            <a:endParaRPr/>
          </a:p>
          <a:p>
            <a:pPr indent="0" lvl="0" marL="0" rtl="0" algn="l">
              <a:spcBef>
                <a:spcPts val="1200"/>
              </a:spcBef>
              <a:spcAft>
                <a:spcPts val="0"/>
              </a:spcAft>
              <a:buNone/>
            </a:pPr>
            <a:r>
              <a:rPr lang="en"/>
              <a:t>¿Qué puedo comenzar a implementar la semana que viene?</a:t>
            </a:r>
            <a:endParaRPr/>
          </a:p>
          <a:p>
            <a:pPr indent="0" lvl="0" marL="0" rtl="0" algn="l">
              <a:spcBef>
                <a:spcPts val="1200"/>
              </a:spcBef>
              <a:spcAft>
                <a:spcPts val="0"/>
              </a:spcAft>
              <a:buNone/>
            </a:pPr>
            <a:r>
              <a:rPr lang="en"/>
              <a:t>¿...el próximo mes?</a:t>
            </a:r>
            <a:endParaRPr/>
          </a:p>
          <a:p>
            <a:pPr indent="0" lvl="0" marL="0" rtl="0" algn="l">
              <a:spcBef>
                <a:spcPts val="1200"/>
              </a:spcBef>
              <a:spcAft>
                <a:spcPts val="1200"/>
              </a:spcAft>
              <a:buNone/>
            </a:pPr>
            <a:r>
              <a:rPr lang="en"/>
              <a:t>¿...en los próximos 6 meses?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1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CHEQUEO FINAL</a:t>
            </a:r>
            <a:endParaRPr/>
          </a:p>
        </p:txBody>
      </p:sp>
      <p:sp>
        <p:nvSpPr>
          <p:cNvPr id="663" name="Google Shape;663;p111"/>
          <p:cNvSpPr txBox="1"/>
          <p:nvPr/>
        </p:nvSpPr>
        <p:spPr>
          <a:xfrm>
            <a:off x="2179950" y="2992650"/>
            <a:ext cx="4784100" cy="66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20">
                <a:solidFill>
                  <a:srgbClr val="EE5872"/>
                </a:solidFill>
                <a:latin typeface="Montserrat"/>
                <a:ea typeface="Montserrat"/>
                <a:cs typeface="Montserrat"/>
                <a:sym typeface="Montserrat"/>
              </a:rPr>
              <a:t>¿Qué te llevas?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1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bit.ly/recursos-mentgrupal-3011</a:t>
            </a:r>
            <a:endParaRPr/>
          </a:p>
        </p:txBody>
      </p:sp>
      <p:sp>
        <p:nvSpPr>
          <p:cNvPr id="669" name="Google Shape;669;p112"/>
          <p:cNvSpPr/>
          <p:nvPr>
            <p:ph idx="2" type="pic"/>
          </p:nvPr>
        </p:nvSpPr>
        <p:spPr>
          <a:xfrm>
            <a:off x="4538375" y="351625"/>
            <a:ext cx="4334100" cy="3884100"/>
          </a:xfrm>
          <a:prstGeom prst="roundRect">
            <a:avLst>
              <a:gd fmla="val 16667" name="adj"/>
            </a:avLst>
          </a:prstGeom>
        </p:spPr>
      </p:sp>
      <p:pic>
        <p:nvPicPr>
          <p:cNvPr id="670" name="Google Shape;670;p112"/>
          <p:cNvPicPr preferRelativeResize="0"/>
          <p:nvPr/>
        </p:nvPicPr>
        <p:blipFill>
          <a:blip r:embed="rId3">
            <a:alphaModFix/>
          </a:blip>
          <a:stretch>
            <a:fillRect/>
          </a:stretch>
        </p:blipFill>
        <p:spPr>
          <a:xfrm>
            <a:off x="4978288" y="566537"/>
            <a:ext cx="3454276" cy="3454276"/>
          </a:xfrm>
          <a:prstGeom prst="rect">
            <a:avLst/>
          </a:prstGeom>
          <a:noFill/>
          <a:ln>
            <a:noFill/>
          </a:ln>
        </p:spPr>
      </p:pic>
      <p:sp>
        <p:nvSpPr>
          <p:cNvPr id="671" name="Google Shape;671;p112"/>
          <p:cNvSpPr txBox="1"/>
          <p:nvPr/>
        </p:nvSpPr>
        <p:spPr>
          <a:xfrm>
            <a:off x="311700" y="3281925"/>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E49C3D"/>
                </a:solidFill>
                <a:latin typeface="Montserrat"/>
                <a:ea typeface="Montserrat"/>
                <a:cs typeface="Montserrat"/>
                <a:sym typeface="Montserrat"/>
              </a:rPr>
              <a:t>Recursos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¿Quién soy yo?</a:t>
            </a:r>
            <a:endParaRPr/>
          </a:p>
        </p:txBody>
      </p:sp>
      <p:sp>
        <p:nvSpPr>
          <p:cNvPr id="145" name="Google Shape;145;p3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Hazme una pregunta</a:t>
            </a:r>
            <a:endParaRPr/>
          </a:p>
        </p:txBody>
      </p:sp>
      <p:pic>
        <p:nvPicPr>
          <p:cNvPr id="146" name="Google Shape;146;p32"/>
          <p:cNvPicPr preferRelativeResize="0"/>
          <p:nvPr/>
        </p:nvPicPr>
        <p:blipFill>
          <a:blip r:embed="rId3">
            <a:alphaModFix/>
          </a:blip>
          <a:stretch>
            <a:fillRect/>
          </a:stretch>
        </p:blipFill>
        <p:spPr>
          <a:xfrm>
            <a:off x="5131400" y="386425"/>
            <a:ext cx="2994250" cy="3984026"/>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5" name="Shape 675"/>
        <p:cNvGrpSpPr/>
        <p:nvPr/>
      </p:nvGrpSpPr>
      <p:grpSpPr>
        <a:xfrm>
          <a:off x="0" y="0"/>
          <a:ext cx="0" cy="0"/>
          <a:chOff x="0" y="0"/>
          <a:chExt cx="0" cy="0"/>
        </a:xfrm>
      </p:grpSpPr>
      <p:sp>
        <p:nvSpPr>
          <p:cNvPr id="676" name="Google Shape;676;p1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Estrategia de People Analytics</a:t>
            </a:r>
            <a:endParaRPr/>
          </a:p>
        </p:txBody>
      </p:sp>
      <p:pic>
        <p:nvPicPr>
          <p:cNvPr id="677" name="Google Shape;677;p113"/>
          <p:cNvPicPr preferRelativeResize="0"/>
          <p:nvPr/>
        </p:nvPicPr>
        <p:blipFill rotWithShape="1">
          <a:blip r:embed="rId3">
            <a:alphaModFix/>
          </a:blip>
          <a:srcRect b="0" l="0" r="0" t="18005"/>
          <a:stretch/>
        </p:blipFill>
        <p:spPr>
          <a:xfrm>
            <a:off x="1534875" y="1111250"/>
            <a:ext cx="6074251" cy="330932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Siguientes actividades</a:t>
            </a:r>
            <a:endParaRPr/>
          </a:p>
        </p:txBody>
      </p:sp>
      <p:graphicFrame>
        <p:nvGraphicFramePr>
          <p:cNvPr id="683" name="Google Shape;683;p114"/>
          <p:cNvGraphicFramePr/>
          <p:nvPr/>
        </p:nvGraphicFramePr>
        <p:xfrm>
          <a:off x="827750" y="1703525"/>
          <a:ext cx="3000000" cy="3000000"/>
        </p:xfrm>
        <a:graphic>
          <a:graphicData uri="http://schemas.openxmlformats.org/drawingml/2006/table">
            <a:tbl>
              <a:tblPr>
                <a:noFill/>
                <a:tableStyleId>{4DE6CB18-3C50-4919-8D62-79D62DB586FE}</a:tableStyleId>
              </a:tblPr>
              <a:tblGrid>
                <a:gridCol w="3688975"/>
                <a:gridCol w="2415175"/>
                <a:gridCol w="1384350"/>
              </a:tblGrid>
              <a:tr h="381000">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Actividad</a:t>
                      </a:r>
                      <a:endParaRPr b="1">
                        <a:solidFill>
                          <a:schemeClr val="lt1"/>
                        </a:solidFill>
                        <a:latin typeface="Montserrat"/>
                        <a:ea typeface="Montserrat"/>
                        <a:cs typeface="Montserrat"/>
                        <a:sym typeface="Montserrat"/>
                      </a:endParaRPr>
                    </a:p>
                  </a:txBody>
                  <a:tcPr marT="91425" marB="91425" marR="91425" marL="91425">
                    <a:solidFill>
                      <a:srgbClr val="6C59FF"/>
                    </a:solidFill>
                  </a:tcPr>
                </a:tc>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Fecha y hora</a:t>
                      </a:r>
                      <a:endParaRPr b="1">
                        <a:solidFill>
                          <a:schemeClr val="lt1"/>
                        </a:solidFill>
                        <a:latin typeface="Montserrat"/>
                        <a:ea typeface="Montserrat"/>
                        <a:cs typeface="Montserrat"/>
                        <a:sym typeface="Montserrat"/>
                      </a:endParaRPr>
                    </a:p>
                  </a:txBody>
                  <a:tcPr marT="91425" marB="91425" marR="91425" marL="91425">
                    <a:solidFill>
                      <a:srgbClr val="6C59FF"/>
                    </a:solidFill>
                  </a:tcPr>
                </a:tc>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Modalidad</a:t>
                      </a:r>
                      <a:endParaRPr b="1">
                        <a:solidFill>
                          <a:schemeClr val="lt1"/>
                        </a:solidFill>
                        <a:latin typeface="Montserrat"/>
                        <a:ea typeface="Montserrat"/>
                        <a:cs typeface="Montserrat"/>
                        <a:sym typeface="Montserrat"/>
                      </a:endParaRPr>
                    </a:p>
                  </a:txBody>
                  <a:tcPr marT="91425" marB="91425" marR="91425" marL="91425">
                    <a:solidFill>
                      <a:srgbClr val="6C59FF"/>
                    </a:solidFill>
                  </a:tcPr>
                </a:tc>
              </a:tr>
              <a:tr h="381000">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Entrega 3 </a:t>
                      </a:r>
                      <a:r>
                        <a:rPr lang="en">
                          <a:solidFill>
                            <a:schemeClr val="dk1"/>
                          </a:solidFill>
                          <a:latin typeface="Montserrat"/>
                          <a:ea typeface="Montserrat"/>
                          <a:cs typeface="Montserrat"/>
                          <a:sym typeface="Montserrat"/>
                        </a:rPr>
                        <a:t>del proyecto de inteligencia turística e innovación en RRHH</a:t>
                      </a:r>
                      <a:endParaRPr>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Lunes 4 de diciembre</a:t>
                      </a:r>
                      <a:endParaRPr>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NA</a:t>
                      </a:r>
                      <a:endParaRPr>
                        <a:solidFill>
                          <a:schemeClr val="dk1"/>
                        </a:solidFill>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Networking</a:t>
                      </a:r>
                      <a:r>
                        <a:rPr b="1" lang="en">
                          <a:solidFill>
                            <a:schemeClr val="dk1"/>
                          </a:solidFill>
                          <a:latin typeface="Montserrat"/>
                          <a:ea typeface="Montserrat"/>
                          <a:cs typeface="Montserrat"/>
                          <a:sym typeface="Montserrat"/>
                        </a:rPr>
                        <a:t> &amp; Pitch Night*</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*confirmar asistencia</a:t>
                      </a:r>
                      <a:endParaRPr sz="12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Jueves 30 de noviembre, 17:00-19:30 hrs.</a:t>
                      </a:r>
                      <a:endParaRPr>
                        <a:solidFill>
                          <a:schemeClr val="dk1"/>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Presencial en REDi PV</a:t>
                      </a:r>
                      <a:endParaRPr>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220"/>
              <a:t>Contacto</a:t>
            </a:r>
            <a:endParaRPr sz="3220"/>
          </a:p>
        </p:txBody>
      </p:sp>
      <p:sp>
        <p:nvSpPr>
          <p:cNvPr id="689" name="Google Shape;689;p115"/>
          <p:cNvSpPr txBox="1"/>
          <p:nvPr>
            <p:ph idx="1" type="body"/>
          </p:nvPr>
        </p:nvSpPr>
        <p:spPr>
          <a:xfrm>
            <a:off x="1861800" y="1830575"/>
            <a:ext cx="5420400" cy="1854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600">
                <a:solidFill>
                  <a:srgbClr val="EE5872"/>
                </a:solidFill>
              </a:rPr>
              <a:t>Mariana Lazos,</a:t>
            </a:r>
            <a:r>
              <a:rPr lang="en" sz="1600"/>
              <a:t> Coordinadora del programa</a:t>
            </a:r>
            <a:endParaRPr sz="1600"/>
          </a:p>
          <a:p>
            <a:pPr indent="0" lvl="0" marL="0" rtl="0" algn="ctr">
              <a:spcBef>
                <a:spcPts val="1200"/>
              </a:spcBef>
              <a:spcAft>
                <a:spcPts val="0"/>
              </a:spcAft>
              <a:buNone/>
            </a:pPr>
            <a:r>
              <a:rPr b="1" lang="en" sz="1600">
                <a:solidFill>
                  <a:srgbClr val="EE5872"/>
                </a:solidFill>
              </a:rPr>
              <a:t>Nayely Antero</a:t>
            </a:r>
            <a:r>
              <a:rPr lang="en" sz="1600">
                <a:solidFill>
                  <a:srgbClr val="EE5872"/>
                </a:solidFill>
              </a:rPr>
              <a:t>, </a:t>
            </a:r>
            <a:r>
              <a:rPr lang="en" sz="1600"/>
              <a:t>Asistente del programa</a:t>
            </a:r>
            <a:endParaRPr sz="1600"/>
          </a:p>
          <a:p>
            <a:pPr indent="0" lvl="0" marL="0" rtl="0" algn="ctr">
              <a:spcBef>
                <a:spcPts val="1200"/>
              </a:spcBef>
              <a:spcAft>
                <a:spcPts val="0"/>
              </a:spcAft>
              <a:buNone/>
            </a:pPr>
            <a:r>
              <a:rPr lang="en" sz="1600" u="sng">
                <a:solidFill>
                  <a:schemeClr val="hlink"/>
                </a:solidFill>
                <a:hlinkClick r:id="rId3"/>
              </a:rPr>
              <a:t>info@redidatatur.com</a:t>
            </a:r>
            <a:endParaRPr sz="1600"/>
          </a:p>
          <a:p>
            <a:pPr indent="0" lvl="0" marL="0" rtl="0" algn="ctr">
              <a:spcBef>
                <a:spcPts val="1200"/>
              </a:spcBef>
              <a:spcAft>
                <a:spcPts val="1200"/>
              </a:spcAft>
              <a:buNone/>
            </a:pPr>
            <a:r>
              <a:rPr lang="en" sz="1600"/>
              <a:t>www.redidatatur.com</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